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3" r:id="rId3"/>
    <p:sldId id="290" r:id="rId4"/>
    <p:sldId id="292" r:id="rId5"/>
    <p:sldId id="310" r:id="rId6"/>
    <p:sldId id="311" r:id="rId7"/>
    <p:sldId id="312" r:id="rId8"/>
    <p:sldId id="313" r:id="rId9"/>
    <p:sldId id="314" r:id="rId10"/>
    <p:sldId id="316" r:id="rId11"/>
    <p:sldId id="302" r:id="rId12"/>
    <p:sldId id="320" r:id="rId13"/>
    <p:sldId id="304" r:id="rId14"/>
    <p:sldId id="305" r:id="rId15"/>
    <p:sldId id="306" r:id="rId16"/>
    <p:sldId id="307" r:id="rId17"/>
    <p:sldId id="308" r:id="rId18"/>
    <p:sldId id="321" r:id="rId19"/>
    <p:sldId id="322" r:id="rId20"/>
    <p:sldId id="309" r:id="rId2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DO%20ANKIET\Kopia%20Wyniki%20ankiet%20oceny%20pracownika%202023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U\Desktop\Ankieta%202023L%20og&#243;lna%20-%20wyniki\Instytuty,%20kierunki,%20ca&#322;o&#347;&#263;_prezentacj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Struktura średnich ocen instytutów oraz uczelni</a:t>
            </a:r>
            <a:endParaRPr lang="pl-PL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'Wyniki zakładów'!$B$68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09-455C-A741-C25AE2A503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'Wyniki zakładów'!$A$69:$A$72</c:f>
              <c:strCache>
                <c:ptCount val="4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  <c:pt idx="3">
                  <c:v>Uczelnia</c:v>
                </c:pt>
              </c:strCache>
            </c:strRef>
          </c:cat>
          <c:val>
            <c:numRef>
              <c:f>'Wyniki zakładów'!$B$69:$B$72</c:f>
              <c:numCache>
                <c:formatCode>General</c:formatCode>
                <c:ptCount val="4"/>
                <c:pt idx="0">
                  <c:v>4.6900000000000004</c:v>
                </c:pt>
                <c:pt idx="1">
                  <c:v>4.6100000000000003</c:v>
                </c:pt>
                <c:pt idx="2">
                  <c:v>4.62</c:v>
                </c:pt>
                <c:pt idx="3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9-455C-A741-C25AE2A50381}"/>
            </c:ext>
          </c:extLst>
        </c:ser>
        <c:ser>
          <c:idx val="1"/>
          <c:order val="1"/>
          <c:tx>
            <c:strRef>
              <c:f>'Wyniki zakładów'!$C$68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'Wyniki zakładów'!$A$69:$A$72</c:f>
              <c:strCache>
                <c:ptCount val="4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  <c:pt idx="3">
                  <c:v>Uczelnia</c:v>
                </c:pt>
              </c:strCache>
            </c:strRef>
          </c:cat>
          <c:val>
            <c:numRef>
              <c:f>'Wyniki zakładów'!$C$69:$C$72</c:f>
              <c:numCache>
                <c:formatCode>General</c:formatCode>
                <c:ptCount val="4"/>
                <c:pt idx="0">
                  <c:v>4.67</c:v>
                </c:pt>
                <c:pt idx="1">
                  <c:v>4.5999999999999996</c:v>
                </c:pt>
                <c:pt idx="2">
                  <c:v>4.6100000000000003</c:v>
                </c:pt>
                <c:pt idx="3">
                  <c:v>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09-455C-A741-C25AE2A50381}"/>
            </c:ext>
          </c:extLst>
        </c:ser>
        <c:ser>
          <c:idx val="2"/>
          <c:order val="2"/>
          <c:tx>
            <c:strRef>
              <c:f>'Wyniki zakładów'!$D$68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'Wyniki zakładów'!$A$69:$A$72</c:f>
              <c:strCache>
                <c:ptCount val="4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  <c:pt idx="3">
                  <c:v>Uczelnia</c:v>
                </c:pt>
              </c:strCache>
            </c:strRef>
          </c:cat>
          <c:val>
            <c:numRef>
              <c:f>'Wyniki zakładów'!$D$69:$D$72</c:f>
              <c:numCache>
                <c:formatCode>General</c:formatCode>
                <c:ptCount val="4"/>
                <c:pt idx="0">
                  <c:v>4.68</c:v>
                </c:pt>
                <c:pt idx="1">
                  <c:v>4.6900000000000004</c:v>
                </c:pt>
                <c:pt idx="2">
                  <c:v>4.6900000000000004</c:v>
                </c:pt>
                <c:pt idx="3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09-455C-A741-C25AE2A503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01521839"/>
        <c:axId val="1801519759"/>
      </c:barChart>
      <c:catAx>
        <c:axId val="180152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1801519759"/>
        <c:crosses val="autoZero"/>
        <c:auto val="1"/>
        <c:lblAlgn val="ctr"/>
        <c:lblOffset val="100"/>
        <c:noMultiLvlLbl val="0"/>
      </c:catAx>
      <c:valAx>
        <c:axId val="180151975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152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37-4CC7-A218-C4C7E8CB95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37-4CC7-A218-C4C7E8CB95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IZG!$C$2:$D$2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IZG!$C$4:$D$4</c:f>
              <c:numCache>
                <c:formatCode>General</c:formatCode>
                <c:ptCount val="2"/>
                <c:pt idx="0">
                  <c:v>326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7-4CC7-A218-C4C7E8CB95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39-4848-9E64-89E9D0DE81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39-4848-9E64-89E9D0DE81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39-4848-9E64-89E9D0DE81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39-4848-9E64-89E9D0DE81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39-4848-9E64-89E9D0DE81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PANS!$G$3:$K$3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PANS!$G$6:$K$6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26</c:v>
                </c:pt>
                <c:pt idx="3">
                  <c:v>82</c:v>
                </c:pt>
                <c:pt idx="4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39-4848-9E64-89E9D0DE81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C2-4805-A749-BB73DC6EB2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C2-4805-A749-BB73DC6EB2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C2-4805-A749-BB73DC6EB2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8C2-4805-A749-BB73DC6EB2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8C2-4805-A749-BB73DC6EB27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IP!$G$2:$K$2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IP!$G$5:$K$5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18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C2-4805-A749-BB73DC6EB2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A8-423C-B1F9-144B780E05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A8-423C-B1F9-144B780E05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A8-423C-B1F9-144B780E05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A8-423C-B1F9-144B780E05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FA8-423C-B1F9-144B780E057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IH!$G$2:$K$2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IH!$G$5:$K$5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16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A8-423C-B1F9-144B780E05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6A-4437-A364-3A8A9FC702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6A-4437-A364-3A8A9FC70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6A-4437-A364-3A8A9FC702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6A-4437-A364-3A8A9FC702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6A-4437-A364-3A8A9FC7023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IZG!$G$2:$K$2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IZG!$G$5:$K$5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16</c:v>
                </c:pt>
                <c:pt idx="3">
                  <c:v>48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6A-4437-A364-3A8A9FC702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</a:t>
            </a:r>
            <a:r>
              <a:rPr lang="pl-PL" baseline="0"/>
              <a:t> Krosno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E5-4446-A99E-7951801238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E5-4446-A99E-7951801238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E5-4446-A99E-7951801238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E5-4446-A99E-7951801238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E5-4446-A99E-7951801238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PANS!$G$7:$K$7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16</c:v>
                </c:pt>
                <c:pt idx="3">
                  <c:v>55</c:v>
                </c:pt>
                <c:pt idx="4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E5-4446-A99E-7951801238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74-4520-9CB5-C2244F89E489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E74-4520-9CB5-C2244F89E489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E74-4520-9CB5-C2244F89E489}"/>
            </c:ext>
          </c:extLst>
        </c:ser>
        <c:ser>
          <c:idx val="4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CE74-4520-9CB5-C2244F89E489}"/>
            </c:ext>
          </c:extLst>
        </c:ser>
        <c:ser>
          <c:idx val="5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CE74-4520-9CB5-C2244F89E489}"/>
            </c:ext>
          </c:extLst>
        </c:ser>
        <c:ser>
          <c:idx val="6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CE74-4520-9CB5-C2244F89E48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CE74-4520-9CB5-C2244F89E489}"/>
            </c:ext>
          </c:extLst>
        </c:ser>
        <c:ser>
          <c:idx val="0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CE74-4520-9CB5-C2244F89E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CE74-4520-9CB5-C2244F89E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CE74-4520-9CB5-C2244F89E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CE74-4520-9CB5-C2244F89E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CE74-4520-9CB5-C2244F89E4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IP!$G$6:$K$6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CE74-4520-9CB5-C2244F89E4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32-4706-91D7-876E0312EC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32-4706-91D7-876E0312EC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32-4706-91D7-876E0312EC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32-4706-91D7-876E0312EC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32-4706-91D7-876E0312EC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IH!$G$6:$K$6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32-4706-91D7-876E0312EC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BD-490D-95F3-0EF65A5781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BD-490D-95F3-0EF65A5781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BD-490D-95F3-0EF65A578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BD-490D-95F3-0EF65A5781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BD-490D-95F3-0EF65A5781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IZG!$G$6:$K$6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12</c:v>
                </c:pt>
                <c:pt idx="3">
                  <c:v>33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BD-490D-95F3-0EF65A5781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9D-4FD6-BFE9-504338F9B8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9D-4FD6-BFE9-504338F9B8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9D-4FD6-BFE9-504338F9B8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9D-4FD6-BFE9-504338F9B8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9D-4FD6-BFE9-504338F9B8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PANS!$G$8:$K$8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32</c:v>
                </c:pt>
                <c:pt idx="3">
                  <c:v>84</c:v>
                </c:pt>
                <c:pt idx="4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D-4FD6-BFE9-504338F9B8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Udział studentów w ocenie procesu kształcenia w roku akademickim 2023/2024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Obecność!$A$3:$A$26</c:f>
              <c:strCache>
                <c:ptCount val="24"/>
                <c:pt idx="0">
                  <c:v>PIE</c:v>
                </c:pt>
                <c:pt idx="1">
                  <c:v>AR</c:v>
                </c:pt>
                <c:pt idx="2">
                  <c:v>INP</c:v>
                </c:pt>
                <c:pt idx="3">
                  <c:v>POL</c:v>
                </c:pt>
                <c:pt idx="4">
                  <c:v>INS</c:v>
                </c:pt>
                <c:pt idx="5">
                  <c:v>PED-jm</c:v>
                </c:pt>
                <c:pt idx="6">
                  <c:v>RM</c:v>
                </c:pt>
                <c:pt idx="7">
                  <c:v>ZRZ</c:v>
                </c:pt>
                <c:pt idx="8">
                  <c:v>MI</c:v>
                </c:pt>
                <c:pt idx="9">
                  <c:v>PIE-II</c:v>
                </c:pt>
                <c:pt idx="10">
                  <c:v>DST</c:v>
                </c:pt>
                <c:pt idx="11">
                  <c:v>ZIE</c:v>
                </c:pt>
                <c:pt idx="12">
                  <c:v>INF</c:v>
                </c:pt>
                <c:pt idx="13">
                  <c:v>MBM</c:v>
                </c:pt>
                <c:pt idx="14">
                  <c:v>IJP</c:v>
                </c:pt>
                <c:pt idx="15">
                  <c:v>TIR</c:v>
                </c:pt>
                <c:pt idx="16">
                  <c:v>WFI</c:v>
                </c:pt>
                <c:pt idx="17">
                  <c:v>BUD</c:v>
                </c:pt>
                <c:pt idx="18">
                  <c:v>ZRZ-II</c:v>
                </c:pt>
                <c:pt idx="19">
                  <c:v>PBZ</c:v>
                </c:pt>
                <c:pt idx="20">
                  <c:v>ENE</c:v>
                </c:pt>
                <c:pt idx="21">
                  <c:v>F-ANG</c:v>
                </c:pt>
                <c:pt idx="22">
                  <c:v>BW</c:v>
                </c:pt>
                <c:pt idx="23">
                  <c:v>PED</c:v>
                </c:pt>
              </c:strCache>
            </c:strRef>
          </c:cat>
          <c:val>
            <c:numRef>
              <c:f>Obecność!$I$3:$I$26</c:f>
              <c:numCache>
                <c:formatCode>0%</c:formatCode>
                <c:ptCount val="24"/>
                <c:pt idx="0">
                  <c:v>0.14458650707290532</c:v>
                </c:pt>
                <c:pt idx="1">
                  <c:v>0.17089452603471295</c:v>
                </c:pt>
                <c:pt idx="2">
                  <c:v>0.23712296983758702</c:v>
                </c:pt>
                <c:pt idx="3">
                  <c:v>0.29803921568627451</c:v>
                </c:pt>
                <c:pt idx="4">
                  <c:v>0.30332922318125771</c:v>
                </c:pt>
                <c:pt idx="5">
                  <c:v>0.33080328905755851</c:v>
                </c:pt>
                <c:pt idx="6">
                  <c:v>0.38349514563106796</c:v>
                </c:pt>
                <c:pt idx="7">
                  <c:v>0.39537640782454059</c:v>
                </c:pt>
                <c:pt idx="8">
                  <c:v>0.43105950653120462</c:v>
                </c:pt>
                <c:pt idx="9">
                  <c:v>0.43679003297911323</c:v>
                </c:pt>
                <c:pt idx="10">
                  <c:v>0.45686900958466453</c:v>
                </c:pt>
                <c:pt idx="11">
                  <c:v>0.48200654307524538</c:v>
                </c:pt>
                <c:pt idx="12">
                  <c:v>0.52189141856392296</c:v>
                </c:pt>
                <c:pt idx="13">
                  <c:v>0.52909519004372685</c:v>
                </c:pt>
                <c:pt idx="14">
                  <c:v>0.54823529411764704</c:v>
                </c:pt>
                <c:pt idx="15">
                  <c:v>0.55692599620493355</c:v>
                </c:pt>
                <c:pt idx="16">
                  <c:v>0.56714761376248612</c:v>
                </c:pt>
                <c:pt idx="17">
                  <c:v>0.56995051731893842</c:v>
                </c:pt>
                <c:pt idx="18">
                  <c:v>0.60298826040554965</c:v>
                </c:pt>
                <c:pt idx="19">
                  <c:v>0.61100196463654222</c:v>
                </c:pt>
                <c:pt idx="20">
                  <c:v>0.61509433962264148</c:v>
                </c:pt>
                <c:pt idx="21">
                  <c:v>0.61588785046728967</c:v>
                </c:pt>
                <c:pt idx="22">
                  <c:v>0.6588235294117647</c:v>
                </c:pt>
                <c:pt idx="23">
                  <c:v>0.66060126582278478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5-460B-9132-8926EF74C9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3408623"/>
        <c:axId val="1293404783"/>
      </c:barChart>
      <c:catAx>
        <c:axId val="1293408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3404783"/>
        <c:crosses val="autoZero"/>
        <c:auto val="1"/>
        <c:lblAlgn val="ctr"/>
        <c:lblOffset val="100"/>
        <c:noMultiLvlLbl val="0"/>
      </c:catAx>
      <c:valAx>
        <c:axId val="12934047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340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31-4D7E-A5CD-919F663B9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31-4D7E-A5CD-919F663B92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31-4D7E-A5CD-919F663B92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31-4D7E-A5CD-919F663B92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31-4D7E-A5CD-919F663B92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IP!$G$7:$K$7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20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31-4D7E-A5CD-919F663B92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6F-4442-AC34-14FF2C0D32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6F-4442-AC34-14FF2C0D32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6F-4442-AC34-14FF2C0D32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6F-4442-AC34-14FF2C0D32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6F-4442-AC34-14FF2C0D32B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IH!$G$7:$K$7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16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6F-4442-AC34-14FF2C0D32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2C-4AC4-ACEF-D5A7254DB4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2C-4AC4-ACEF-D5A7254DB4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12C-4AC4-ACEF-D5A7254DB4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12C-4AC4-ACEF-D5A7254DB4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12C-4AC4-ACEF-D5A7254DB4A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IZG!$G$7:$K$7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18</c:v>
                </c:pt>
                <c:pt idx="3">
                  <c:v>48</c:v>
                </c:pt>
                <c:pt idx="4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2C-4AC4-ACEF-D5A7254DB4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55-44E3-811A-D78C65A448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55-44E3-811A-D78C65A448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55-44E3-811A-D78C65A448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55-44E3-811A-D78C65A448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455-44E3-811A-D78C65A4483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PANS!$G$9:$K$9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22</c:v>
                </c:pt>
                <c:pt idx="3">
                  <c:v>62</c:v>
                </c:pt>
                <c:pt idx="4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55-44E3-811A-D78C65A448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F1-4D4C-8DEA-BBF8DB6D0B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F1-4D4C-8DEA-BBF8DB6D0B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BF1-4D4C-8DEA-BBF8DB6D0B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BF1-4D4C-8DEA-BBF8DB6D0B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BF1-4D4C-8DEA-BBF8DB6D0B0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IP!$G$8:$K$8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F1-4D4C-8DEA-BBF8DB6D0B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2E-4F6C-BDE7-7F170051CC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2E-4F6C-BDE7-7F170051CC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2E-4F6C-BDE7-7F170051CC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2E-4F6C-BDE7-7F170051CC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2E-4F6C-BDE7-7F170051CC6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IH!$G$8:$K$8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2E-4F6C-BDE7-7F170051CC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38-4E07-8187-47B1F20A9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38-4E07-8187-47B1F20A9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38-4E07-8187-47B1F20A9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38-4E07-8187-47B1F20A90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38-4E07-8187-47B1F20A90C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IZG!$G$8:$K$8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39</c:v>
                </c:pt>
                <c:pt idx="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38-4E07-8187-47B1F20A90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Czy umiejętności zawodowe zdobyte w czasie studiów uważasz za wystarczające dla potrzeb przyszłej pracy?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TAK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IH!$E$32:$E$34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IH!$E$24:$G$24</c:f>
              <c:numCache>
                <c:formatCode>General</c:formatCode>
                <c:ptCount val="3"/>
                <c:pt idx="0">
                  <c:v>69</c:v>
                </c:pt>
                <c:pt idx="1">
                  <c:v>69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9-4980-9E04-321E20C22D6A}"/>
            </c:ext>
          </c:extLst>
        </c:ser>
        <c:ser>
          <c:idx val="1"/>
          <c:order val="1"/>
          <c:tx>
            <c:v>NIE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IH!$E$32:$E$34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IH!$E$25:$G$25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9-4980-9E04-321E20C22D6A}"/>
            </c:ext>
          </c:extLst>
        </c:ser>
        <c:ser>
          <c:idx val="2"/>
          <c:order val="2"/>
          <c:tx>
            <c:v>Trudno mi powiedzieć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IH!$E$32:$E$34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IH!$E$26:$G$26</c:f>
              <c:numCache>
                <c:formatCode>General</c:formatCode>
                <c:ptCount val="3"/>
                <c:pt idx="0">
                  <c:v>59</c:v>
                </c:pt>
                <c:pt idx="1">
                  <c:v>84</c:v>
                </c:pt>
                <c:pt idx="2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9-4980-9E04-321E20C22D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3394223"/>
        <c:axId val="1293403823"/>
      </c:barChart>
      <c:catAx>
        <c:axId val="129339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3403823"/>
        <c:crosses val="autoZero"/>
        <c:auto val="1"/>
        <c:lblAlgn val="ctr"/>
        <c:lblOffset val="100"/>
        <c:noMultiLvlLbl val="0"/>
      </c:catAx>
      <c:valAx>
        <c:axId val="129340382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339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Czy umiejętności zawodowe zdobyte w czasie studiów uważasz za wystarczające dla potrzeb przyszłej pracy?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71-410B-9FD8-1C59E3D3C4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71-410B-9FD8-1C59E3D3C4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71-410B-9FD8-1C59E3D3C4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PANS!$C$3:$E$3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mi powiedzieć</c:v>
                </c:pt>
              </c:strCache>
            </c:strRef>
          </c:cat>
          <c:val>
            <c:numRef>
              <c:f>PANS!$C$10:$E$10</c:f>
              <c:numCache>
                <c:formatCode>General</c:formatCode>
                <c:ptCount val="3"/>
                <c:pt idx="0">
                  <c:v>305</c:v>
                </c:pt>
                <c:pt idx="1">
                  <c:v>19</c:v>
                </c:pt>
                <c:pt idx="2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1-410B-9FD8-1C59E3D3C4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Czy polecił(a)byś innym osobom studia na tym kierunku </a:t>
            </a:r>
            <a:br>
              <a:rPr lang="pl-PL" sz="12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pl-PL" sz="12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w PANS w Krośnie?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Kierunki!$C$3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Kierunki!$B$4:$B$27</c:f>
              <c:strCache>
                <c:ptCount val="24"/>
                <c:pt idx="0">
                  <c:v>AiR</c:v>
                </c:pt>
                <c:pt idx="1">
                  <c:v>BUD</c:v>
                </c:pt>
                <c:pt idx="2">
                  <c:v>BW</c:v>
                </c:pt>
                <c:pt idx="3">
                  <c:v>DST</c:v>
                </c:pt>
                <c:pt idx="4">
                  <c:v>F-ANG</c:v>
                </c:pt>
                <c:pt idx="5">
                  <c:v>IJwP</c:v>
                </c:pt>
                <c:pt idx="6">
                  <c:v>INF</c:v>
                </c:pt>
                <c:pt idx="7">
                  <c:v>INP</c:v>
                </c:pt>
                <c:pt idx="8">
                  <c:v>INS</c:v>
                </c:pt>
                <c:pt idx="9">
                  <c:v>MBM</c:v>
                </c:pt>
                <c:pt idx="10">
                  <c:v>MI</c:v>
                </c:pt>
                <c:pt idx="11">
                  <c:v>PBZ</c:v>
                </c:pt>
                <c:pt idx="12">
                  <c:v>PED</c:v>
                </c:pt>
                <c:pt idx="13">
                  <c:v>PED_jm</c:v>
                </c:pt>
                <c:pt idx="14">
                  <c:v>PIE-II</c:v>
                </c:pt>
                <c:pt idx="15">
                  <c:v>PIE</c:v>
                </c:pt>
                <c:pt idx="16">
                  <c:v>POL</c:v>
                </c:pt>
                <c:pt idx="17">
                  <c:v>RM</c:v>
                </c:pt>
                <c:pt idx="18">
                  <c:v>TiR</c:v>
                </c:pt>
                <c:pt idx="19">
                  <c:v>TOW</c:v>
                </c:pt>
                <c:pt idx="20">
                  <c:v>WFI</c:v>
                </c:pt>
                <c:pt idx="21">
                  <c:v>ZIE</c:v>
                </c:pt>
                <c:pt idx="22">
                  <c:v>ZRZ</c:v>
                </c:pt>
                <c:pt idx="23">
                  <c:v>ZRZ-II</c:v>
                </c:pt>
              </c:strCache>
            </c:strRef>
          </c:cat>
          <c:val>
            <c:numRef>
              <c:f>Kierunki!$C$4:$C$27</c:f>
              <c:numCache>
                <c:formatCode>General</c:formatCode>
                <c:ptCount val="24"/>
                <c:pt idx="0">
                  <c:v>18</c:v>
                </c:pt>
                <c:pt idx="1">
                  <c:v>24</c:v>
                </c:pt>
                <c:pt idx="2">
                  <c:v>5</c:v>
                </c:pt>
                <c:pt idx="3">
                  <c:v>7</c:v>
                </c:pt>
                <c:pt idx="4">
                  <c:v>44</c:v>
                </c:pt>
                <c:pt idx="5">
                  <c:v>15</c:v>
                </c:pt>
                <c:pt idx="6">
                  <c:v>58</c:v>
                </c:pt>
                <c:pt idx="7">
                  <c:v>12</c:v>
                </c:pt>
                <c:pt idx="8">
                  <c:v>28</c:v>
                </c:pt>
                <c:pt idx="9">
                  <c:v>33</c:v>
                </c:pt>
                <c:pt idx="10">
                  <c:v>23</c:v>
                </c:pt>
                <c:pt idx="11">
                  <c:v>30</c:v>
                </c:pt>
                <c:pt idx="12">
                  <c:v>12</c:v>
                </c:pt>
                <c:pt idx="13">
                  <c:v>15</c:v>
                </c:pt>
                <c:pt idx="14">
                  <c:v>31</c:v>
                </c:pt>
                <c:pt idx="15">
                  <c:v>22</c:v>
                </c:pt>
                <c:pt idx="16">
                  <c:v>5</c:v>
                </c:pt>
                <c:pt idx="17">
                  <c:v>1</c:v>
                </c:pt>
                <c:pt idx="18">
                  <c:v>11</c:v>
                </c:pt>
                <c:pt idx="19">
                  <c:v>16</c:v>
                </c:pt>
                <c:pt idx="20">
                  <c:v>13</c:v>
                </c:pt>
                <c:pt idx="21">
                  <c:v>22</c:v>
                </c:pt>
                <c:pt idx="22">
                  <c:v>53</c:v>
                </c:pt>
                <c:pt idx="2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8-481D-878D-98580FCD9C06}"/>
            </c:ext>
          </c:extLst>
        </c:ser>
        <c:ser>
          <c:idx val="1"/>
          <c:order val="1"/>
          <c:tx>
            <c:strRef>
              <c:f>Kierunki!$D$3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Kierunki!$B$4:$B$27</c:f>
              <c:strCache>
                <c:ptCount val="24"/>
                <c:pt idx="0">
                  <c:v>AiR</c:v>
                </c:pt>
                <c:pt idx="1">
                  <c:v>BUD</c:v>
                </c:pt>
                <c:pt idx="2">
                  <c:v>BW</c:v>
                </c:pt>
                <c:pt idx="3">
                  <c:v>DST</c:v>
                </c:pt>
                <c:pt idx="4">
                  <c:v>F-ANG</c:v>
                </c:pt>
                <c:pt idx="5">
                  <c:v>IJwP</c:v>
                </c:pt>
                <c:pt idx="6">
                  <c:v>INF</c:v>
                </c:pt>
                <c:pt idx="7">
                  <c:v>INP</c:v>
                </c:pt>
                <c:pt idx="8">
                  <c:v>INS</c:v>
                </c:pt>
                <c:pt idx="9">
                  <c:v>MBM</c:v>
                </c:pt>
                <c:pt idx="10">
                  <c:v>MI</c:v>
                </c:pt>
                <c:pt idx="11">
                  <c:v>PBZ</c:v>
                </c:pt>
                <c:pt idx="12">
                  <c:v>PED</c:v>
                </c:pt>
                <c:pt idx="13">
                  <c:v>PED_jm</c:v>
                </c:pt>
                <c:pt idx="14">
                  <c:v>PIE-II</c:v>
                </c:pt>
                <c:pt idx="15">
                  <c:v>PIE</c:v>
                </c:pt>
                <c:pt idx="16">
                  <c:v>POL</c:v>
                </c:pt>
                <c:pt idx="17">
                  <c:v>RM</c:v>
                </c:pt>
                <c:pt idx="18">
                  <c:v>TiR</c:v>
                </c:pt>
                <c:pt idx="19">
                  <c:v>TOW</c:v>
                </c:pt>
                <c:pt idx="20">
                  <c:v>WFI</c:v>
                </c:pt>
                <c:pt idx="21">
                  <c:v>ZIE</c:v>
                </c:pt>
                <c:pt idx="22">
                  <c:v>ZRZ</c:v>
                </c:pt>
                <c:pt idx="23">
                  <c:v>ZRZ-II</c:v>
                </c:pt>
              </c:strCache>
            </c:strRef>
          </c:cat>
          <c:val>
            <c:numRef>
              <c:f>Kierunki!$D$4:$D$27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8-481D-878D-98580FCD9C06}"/>
            </c:ext>
          </c:extLst>
        </c:ser>
        <c:ser>
          <c:idx val="2"/>
          <c:order val="2"/>
          <c:tx>
            <c:strRef>
              <c:f>Kierunki!$E$3</c:f>
              <c:strCache>
                <c:ptCount val="1"/>
                <c:pt idx="0">
                  <c:v>Trudno mi powiedzieć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Kierunki!$B$4:$B$27</c:f>
              <c:strCache>
                <c:ptCount val="24"/>
                <c:pt idx="0">
                  <c:v>AiR</c:v>
                </c:pt>
                <c:pt idx="1">
                  <c:v>BUD</c:v>
                </c:pt>
                <c:pt idx="2">
                  <c:v>BW</c:v>
                </c:pt>
                <c:pt idx="3">
                  <c:v>DST</c:v>
                </c:pt>
                <c:pt idx="4">
                  <c:v>F-ANG</c:v>
                </c:pt>
                <c:pt idx="5">
                  <c:v>IJwP</c:v>
                </c:pt>
                <c:pt idx="6">
                  <c:v>INF</c:v>
                </c:pt>
                <c:pt idx="7">
                  <c:v>INP</c:v>
                </c:pt>
                <c:pt idx="8">
                  <c:v>INS</c:v>
                </c:pt>
                <c:pt idx="9">
                  <c:v>MBM</c:v>
                </c:pt>
                <c:pt idx="10">
                  <c:v>MI</c:v>
                </c:pt>
                <c:pt idx="11">
                  <c:v>PBZ</c:v>
                </c:pt>
                <c:pt idx="12">
                  <c:v>PED</c:v>
                </c:pt>
                <c:pt idx="13">
                  <c:v>PED_jm</c:v>
                </c:pt>
                <c:pt idx="14">
                  <c:v>PIE-II</c:v>
                </c:pt>
                <c:pt idx="15">
                  <c:v>PIE</c:v>
                </c:pt>
                <c:pt idx="16">
                  <c:v>POL</c:v>
                </c:pt>
                <c:pt idx="17">
                  <c:v>RM</c:v>
                </c:pt>
                <c:pt idx="18">
                  <c:v>TiR</c:v>
                </c:pt>
                <c:pt idx="19">
                  <c:v>TOW</c:v>
                </c:pt>
                <c:pt idx="20">
                  <c:v>WFI</c:v>
                </c:pt>
                <c:pt idx="21">
                  <c:v>ZIE</c:v>
                </c:pt>
                <c:pt idx="22">
                  <c:v>ZRZ</c:v>
                </c:pt>
                <c:pt idx="23">
                  <c:v>ZRZ-II</c:v>
                </c:pt>
              </c:strCache>
            </c:strRef>
          </c:cat>
          <c:val>
            <c:numRef>
              <c:f>Kierunki!$E$4:$E$27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12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14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11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08-481D-878D-98580FCD9C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1696671"/>
        <c:axId val="531696191"/>
      </c:barChart>
      <c:catAx>
        <c:axId val="531696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696191"/>
        <c:crosses val="autoZero"/>
        <c:auto val="1"/>
        <c:lblAlgn val="ctr"/>
        <c:lblOffset val="100"/>
        <c:noMultiLvlLbl val="0"/>
      </c:catAx>
      <c:valAx>
        <c:axId val="5316961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inorGridlines>
          <c:spPr>
            <a:ln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69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74-4222-8A02-1A895FFA26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74-4222-8A02-1A895FFA265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PANS!$C$3:$D$3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PANS!$C$4:$D$4</c:f>
              <c:numCache>
                <c:formatCode>General</c:formatCode>
                <c:ptCount val="2"/>
                <c:pt idx="0">
                  <c:v>623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4-4222-8A02-1A895FFA26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</a:rPr>
              <a:t>Czy polecił(a)byś innym osobom studia na tym kierunku </a:t>
            </a:r>
            <a:br>
              <a:rPr lang="pl-PL" sz="12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</a:rPr>
            </a:br>
            <a:r>
              <a:rPr lang="pl-PL" sz="12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</a:rPr>
              <a:t>w PANS w Krośnie?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12-4105-88BF-6AF144D155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12-4105-88BF-6AF144D155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12-4105-88BF-6AF144D155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Kierunki!$C$3:$E$3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mi powiedzieć</c:v>
                </c:pt>
              </c:strCache>
            </c:strRef>
          </c:cat>
          <c:val>
            <c:numRef>
              <c:f>Kierunki!$C$28:$E$28</c:f>
              <c:numCache>
                <c:formatCode>General</c:formatCode>
                <c:ptCount val="3"/>
                <c:pt idx="0">
                  <c:v>530</c:v>
                </c:pt>
                <c:pt idx="1">
                  <c:v>11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12-4105-88BF-6AF144D155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Gdyby nie było uczelni w Krośnie, czy podjąłbyś/podjęłabyś  studia w innym ośrodku akademickim?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TAK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IH!$E$32:$E$34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IH!$G$29:$I$29</c:f>
              <c:numCache>
                <c:formatCode>General</c:formatCode>
                <c:ptCount val="3"/>
                <c:pt idx="0">
                  <c:v>112</c:v>
                </c:pt>
                <c:pt idx="1">
                  <c:v>120</c:v>
                </c:pt>
                <c:pt idx="2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C-41F4-A84C-6891EC3E1958}"/>
            </c:ext>
          </c:extLst>
        </c:ser>
        <c:ser>
          <c:idx val="1"/>
          <c:order val="1"/>
          <c:tx>
            <c:v>NIE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IH!$E$32:$E$34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IH!$G$30:$I$30</c:f>
              <c:numCache>
                <c:formatCode>General</c:formatCode>
                <c:ptCount val="3"/>
                <c:pt idx="0">
                  <c:v>21</c:v>
                </c:pt>
                <c:pt idx="1">
                  <c:v>34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C-41F4-A84C-6891EC3E19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44611615"/>
        <c:axId val="1344626975"/>
      </c:barChart>
      <c:catAx>
        <c:axId val="134461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626975"/>
        <c:crosses val="autoZero"/>
        <c:auto val="1"/>
        <c:lblAlgn val="ctr"/>
        <c:lblOffset val="100"/>
        <c:noMultiLvlLbl val="0"/>
      </c:catAx>
      <c:valAx>
        <c:axId val="13446269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461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>
                <a:effectLst/>
              </a:rPr>
              <a:t>Gdyby nie było uczelni w Krośnie, czy podjąłbyś/podjęłabyś  studia w innym ośrodku akademickim?</a:t>
            </a:r>
            <a:r>
              <a:rPr lang="pl-PL" sz="1200" b="1" i="0" u="none" strike="noStrike" baseline="0"/>
              <a:t> </a:t>
            </a:r>
            <a:endParaRPr lang="pl-PL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30-420F-95A8-B381AD66A6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30-420F-95A8-B381AD66A65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PANS!$C$3:$D$3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PANS!$C$11:$D$11</c:f>
              <c:numCache>
                <c:formatCode>General</c:formatCode>
                <c:ptCount val="2"/>
                <c:pt idx="0">
                  <c:v>495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0-420F-95A8-B381AD66A6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baseline="0" dirty="0">
                <a:effectLst/>
              </a:rPr>
              <a:t>Jak oceniasz funkcjonowanie:</a:t>
            </a:r>
            <a:br>
              <a:rPr lang="pl-PL" sz="1200" b="0" i="0" u="none" strike="noStrike" baseline="0" dirty="0">
                <a:effectLst/>
              </a:rPr>
            </a:br>
            <a:r>
              <a:rPr lang="pl-PL" sz="1200" b="0" i="0" u="none" strike="noStrike" baseline="0" dirty="0">
                <a:effectLst/>
              </a:rPr>
              <a:t>uczelnianej strony internetowej</a:t>
            </a:r>
            <a:r>
              <a:rPr lang="pl-PL" sz="1200" b="1" i="0" u="none" strike="noStrike" baseline="0" dirty="0"/>
              <a:t> </a:t>
            </a:r>
            <a:endParaRPr lang="pl-PL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Arkusz2!$B$4:$D$4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Arkusz2!$B$5:$D$5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4-4094-A798-A6F6CC50246F}"/>
            </c:ext>
          </c:extLst>
        </c:ser>
        <c:ser>
          <c:idx val="1"/>
          <c:order val="1"/>
          <c:tx>
            <c:v>2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Arkusz2!$B$4:$D$4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Arkusz2!$B$6:$D$6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4-4094-A798-A6F6CC50246F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Arkusz2!$B$4:$D$4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Arkusz2!$B$7:$D$7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4-4094-A798-A6F6CC50246F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Arkusz2!$B$4:$D$4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Arkusz2!$B$8:$D$8</c:f>
              <c:numCache>
                <c:formatCode>General</c:formatCode>
                <c:ptCount val="3"/>
                <c:pt idx="0">
                  <c:v>37</c:v>
                </c:pt>
                <c:pt idx="1">
                  <c:v>44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4-4094-A798-A6F6CC50246F}"/>
            </c:ext>
          </c:extLst>
        </c:ser>
        <c:ser>
          <c:idx val="4"/>
          <c:order val="4"/>
          <c:tx>
            <c:v>5</c:v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Arkusz2!$B$4:$D$4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Arkusz2!$B$9:$D$9</c:f>
              <c:numCache>
                <c:formatCode>General</c:formatCode>
                <c:ptCount val="3"/>
                <c:pt idx="0">
                  <c:v>29</c:v>
                </c:pt>
                <c:pt idx="1">
                  <c:v>76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4-4094-A798-A6F6CC5024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45495903"/>
        <c:axId val="1345490143"/>
      </c:barChart>
      <c:catAx>
        <c:axId val="134549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5490143"/>
        <c:crosses val="autoZero"/>
        <c:auto val="1"/>
        <c:lblAlgn val="ctr"/>
        <c:lblOffset val="100"/>
        <c:noMultiLvlLbl val="0"/>
      </c:catAx>
      <c:valAx>
        <c:axId val="13454901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549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0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Jak oceniasz funkcjonowanie:</a:t>
            </a:r>
            <a:br>
              <a:rPr lang="pl-PL" sz="1200" b="0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200" b="0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uczelnianej strony internetowej</a:t>
            </a:r>
            <a:r>
              <a:rPr lang="pl-PL" sz="12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43-44CD-9F9C-37F2A964A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43-44CD-9F9C-37F2A964A5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43-44CD-9F9C-37F2A964A5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43-44CD-9F9C-37F2A964A5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43-44CD-9F9C-37F2A964A5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PANS!$G$12:$K$12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59</c:v>
                </c:pt>
                <c:pt idx="3">
                  <c:v>169</c:v>
                </c:pt>
                <c:pt idx="4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43-44CD-9F9C-37F2A964A5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Jak oceniasz funkcjonowanie:</a:t>
            </a:r>
            <a:br>
              <a:rPr lang="pl-PL" sz="1200" dirty="0"/>
            </a:br>
            <a:r>
              <a:rPr lang="pl-PL" sz="1200" dirty="0"/>
              <a:t>Wi-Fi na uczelni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Arkusz2!$B$12:$D$12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Arkusz2!$B$13:$D$13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9-4101-9B9F-B73308CCD105}"/>
            </c:ext>
          </c:extLst>
        </c:ser>
        <c:ser>
          <c:idx val="1"/>
          <c:order val="1"/>
          <c:tx>
            <c:v>2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Arkusz2!$B$12:$D$12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Arkusz2!$B$14:$D$14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9-4101-9B9F-B73308CCD105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Arkusz2!$B$12:$D$12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Arkusz2!$B$15:$D$15</c:f>
              <c:numCache>
                <c:formatCode>General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9-4101-9B9F-B73308CCD105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Arkusz2!$B$12:$D$12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Arkusz2!$B$16:$D$16</c:f>
              <c:numCache>
                <c:formatCode>General</c:formatCode>
                <c:ptCount val="3"/>
                <c:pt idx="0">
                  <c:v>31</c:v>
                </c:pt>
                <c:pt idx="1">
                  <c:v>42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9-4101-9B9F-B73308CCD105}"/>
            </c:ext>
          </c:extLst>
        </c:ser>
        <c:ser>
          <c:idx val="4"/>
          <c:order val="4"/>
          <c:tx>
            <c:v>5</c:v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Arkusz2!$B$12:$D$12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Arkusz2!$B$17:$D$17</c:f>
              <c:numCache>
                <c:formatCode>General</c:formatCode>
                <c:ptCount val="3"/>
                <c:pt idx="0">
                  <c:v>39</c:v>
                </c:pt>
                <c:pt idx="1">
                  <c:v>43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59-4101-9B9F-B73308CCD1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4615455"/>
        <c:axId val="1344614015"/>
      </c:barChart>
      <c:catAx>
        <c:axId val="134461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614015"/>
        <c:crosses val="autoZero"/>
        <c:auto val="1"/>
        <c:lblAlgn val="ctr"/>
        <c:lblOffset val="100"/>
        <c:noMultiLvlLbl val="0"/>
      </c:catAx>
      <c:valAx>
        <c:axId val="134461401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61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Jak oceniasz funkcjonowanie:</a:t>
            </a:r>
            <a:br>
              <a:rPr lang="pl-PL" sz="1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pl-PL" sz="18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Wi-Fi na uczelni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0B-4841-B94E-DBE5E2067F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0B-4841-B94E-DBE5E2067F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0B-4841-B94E-DBE5E2067F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0B-4841-B94E-DBE5E2067F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0B-4841-B94E-DBE5E2067F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PANS!$G$13:$K$13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105</c:v>
                </c:pt>
                <c:pt idx="3">
                  <c:v>168</c:v>
                </c:pt>
                <c:pt idx="4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0B-4841-B94E-DBE5E2067F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u="none" strike="noStrike" baseline="0">
                <a:effectLst/>
              </a:rPr>
              <a:t>Jak oceniasz funkcjonowanie: szatni i portierni</a:t>
            </a:r>
            <a:r>
              <a:rPr lang="pl-PL" sz="1800" b="1" i="0" u="none" strike="noStrike" baseline="0"/>
              <a:t> 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D4-4F8B-8C91-52F82BAA1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D4-4F8B-8C91-52F82BAA1F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D4-4F8B-8C91-52F82BAA1F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D4-4F8B-8C91-52F82BAA1F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D4-4F8B-8C91-52F82BAA1FD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PANS!$G$14:$K$14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39</c:v>
                </c:pt>
                <c:pt idx="3">
                  <c:v>110</c:v>
                </c:pt>
                <c:pt idx="4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D4-4F8B-8C91-52F82BAA1F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u="none" strike="noStrike" baseline="0">
                <a:effectLst/>
              </a:rPr>
              <a:t>Jak oceniasz funkcjonowanie: bufetu</a:t>
            </a:r>
            <a:r>
              <a:rPr lang="pl-PL" sz="1800" b="1" i="0" u="none" strike="noStrike" baseline="0"/>
              <a:t> 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D6-4C36-8AA1-2B1BD0F31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D6-4C36-8AA1-2B1BD0F314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D6-4C36-8AA1-2B1BD0F314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D6-4C36-8AA1-2B1BD0F314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D6-4C36-8AA1-2B1BD0F314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PANS!$G$15:$K$15</c:f>
              <c:numCache>
                <c:formatCode>General</c:formatCode>
                <c:ptCount val="5"/>
                <c:pt idx="0">
                  <c:v>82</c:v>
                </c:pt>
                <c:pt idx="1">
                  <c:v>21</c:v>
                </c:pt>
                <c:pt idx="2">
                  <c:v>43</c:v>
                </c:pt>
                <c:pt idx="3">
                  <c:v>78</c:v>
                </c:pt>
                <c:pt idx="4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D6-4C36-8AA1-2B1BD0F314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7A-4E29-9143-FDE6AFF2F4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7A-4E29-9143-FDE6AFF2F4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7A-4E29-9143-FDE6AFF2F4B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(PANS!$C$3,PANS!$D$3,PANS!$F$3)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(PANS!$C$16:$D$16,PANS!$F$16)</c:f>
              <c:numCache>
                <c:formatCode>General</c:formatCode>
                <c:ptCount val="3"/>
                <c:pt idx="0">
                  <c:v>516</c:v>
                </c:pt>
                <c:pt idx="1">
                  <c:v>13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7A-4E29-9143-FDE6AFF2F4B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00-4BCA-A3A4-2611BD8506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00-4BCA-A3A4-2611BD8506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IP!$C$2:$D$2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IP!$C$3:$D$3</c:f>
              <c:numCache>
                <c:formatCode>General</c:formatCode>
                <c:ptCount val="2"/>
                <c:pt idx="0">
                  <c:v>164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0-4BCA-A3A4-2611BD8506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29-4835-A690-DC1C38FA04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29-4835-A690-DC1C38FA04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29-4835-A690-DC1C38FA043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(IH!$C$2,IH!$D$2,IH!$F$2)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(IH!$C$15:$D$15,IH!$F$15)</c:f>
              <c:numCache>
                <c:formatCode>General</c:formatCode>
                <c:ptCount val="3"/>
                <c:pt idx="0">
                  <c:v>117</c:v>
                </c:pt>
                <c:pt idx="1">
                  <c:v>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29-4835-A690-DC1C38FA043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A3-4404-82DF-0336B2C6D6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A3-4404-82DF-0336B2C6D6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5A3-4404-82DF-0336B2C6D6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(IP!$C$2,IP!$D$2,IP!$F$2)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(IP!$C$15:$D$15,IP!$F$15)</c:f>
              <c:numCache>
                <c:formatCode>General</c:formatCode>
                <c:ptCount val="3"/>
                <c:pt idx="0">
                  <c:v>140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A3-4404-82DF-0336B2C6D6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25-4601-8180-3B198CF7AF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25-4601-8180-3B198CF7A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25-4601-8180-3B198CF7AF5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(IZG!$C$2,IZG!$D$2,IZG!$F$2)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(IZG!$C$15,IZG!$D$15,IZG!$F$15)</c:f>
              <c:numCache>
                <c:formatCode>General</c:formatCode>
                <c:ptCount val="3"/>
                <c:pt idx="0">
                  <c:v>259</c:v>
                </c:pt>
                <c:pt idx="1">
                  <c:v>6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25-4601-8180-3B198CF7AF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E-4AE1-87F8-626CF943C0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E-4AE1-87F8-626CF943C0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E-4AE1-87F8-626CF943C0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7E-4AE1-87F8-626CF943C0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37E-4AE1-87F8-626CF943C09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PANS!$G$17:$K$17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47</c:v>
                </c:pt>
                <c:pt idx="3">
                  <c:v>171</c:v>
                </c:pt>
                <c:pt idx="4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7E-4AE1-87F8-626CF943C0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3B-462E-AA37-2D42BBB5BD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3B-462E-AA37-2D42BBB5BD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3B-462E-AA37-2D42BBB5BD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53B-462E-AA37-2D42BBB5BD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53B-462E-AA37-2D42BBB5BD2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IP!$G$16:$K$16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45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3B-462E-AA37-2D42BBB5BD2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CC-469D-94B4-2F21F72ECA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CC-469D-94B4-2F21F72ECA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CC-469D-94B4-2F21F72ECA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CC-469D-94B4-2F21F72ECA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CC-469D-94B4-2F21F72ECA7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IH!$G$16:$K$16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11</c:v>
                </c:pt>
                <c:pt idx="3">
                  <c:v>34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CC-469D-94B4-2F21F72ECA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43-42C4-A41F-7D2844EF1D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43-42C4-A41F-7D2844EF1D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43-42C4-A41F-7D2844EF1D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43-42C4-A41F-7D2844EF1D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43-42C4-A41F-7D2844EF1D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IZG!$G$16:$K$16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29</c:v>
                </c:pt>
                <c:pt idx="3">
                  <c:v>92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43-42C4-A41F-7D2844EF1D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9B-42F6-A933-1BF8DBB5D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9B-42F6-A933-1BF8DBB5D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9B-42F6-A933-1BF8DBB5D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9B-42F6-A933-1BF8DBB5D5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A9B-42F6-A933-1BF8DBB5D59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PANS!$G$18:$K$18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40</c:v>
                </c:pt>
                <c:pt idx="3">
                  <c:v>148</c:v>
                </c:pt>
                <c:pt idx="4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9B-42F6-A933-1BF8DBB5D5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</a:t>
            </a:r>
            <a:r>
              <a:rPr lang="pl-PL" baseline="0"/>
              <a:t> Politechniczny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4D-4541-B8A6-E857642546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4D-4541-B8A6-E857642546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4D-4541-B8A6-E857642546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4D-4541-B8A6-E857642546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4D-4541-B8A6-E857642546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IP!$G$17:$K$17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25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4D-4541-B8A6-E857642546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11-4DC0-8E63-FB220BA999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11-4DC0-8E63-FB220BA999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11-4DC0-8E63-FB220BA999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11-4DC0-8E63-FB220BA999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11-4DC0-8E63-FB220BA999C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IH!$G$17:$K$17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13</c:v>
                </c:pt>
                <c:pt idx="3">
                  <c:v>29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1-4DC0-8E63-FB220BA999C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F7-4299-9892-180E96EBB3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F7-4299-9892-180E96EBB3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IH!$C$2:$D$2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IH!$C$3:$D$3</c:f>
              <c:numCache>
                <c:formatCode>General</c:formatCode>
                <c:ptCount val="2"/>
                <c:pt idx="0">
                  <c:v>130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7-4299-9892-180E96EBB3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23-4232-842C-0E3BBF42C3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23-4232-842C-0E3BBF42C3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23-4232-842C-0E3BBF42C3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23-4232-842C-0E3BBF42C3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A23-4232-842C-0E3BBF42C3A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IZG!$G$17:$K$17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21</c:v>
                </c:pt>
                <c:pt idx="3">
                  <c:v>94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23-4232-842C-0E3BBF42C3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Jak oceniasz warunki lokalowe: zapewnienie miejsca do odpoczynku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Arkusz2!$K$6:$M$6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E-4614-895A-A7983744BF8F}"/>
            </c:ext>
          </c:extLst>
        </c:ser>
        <c:ser>
          <c:idx val="1"/>
          <c:order val="1"/>
          <c:tx>
            <c:v>2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Arkusz2!$K$7:$M$7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E-4614-895A-A7983744BF8F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Arkusz2!$K$8:$M$8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E-4614-895A-A7983744BF8F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Arkusz2!$K$9:$M$9</c:f>
              <c:numCache>
                <c:formatCode>General</c:formatCode>
                <c:ptCount val="3"/>
                <c:pt idx="0">
                  <c:v>34</c:v>
                </c:pt>
                <c:pt idx="1">
                  <c:v>45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E-4614-895A-A7983744BF8F}"/>
            </c:ext>
          </c:extLst>
        </c:ser>
        <c:ser>
          <c:idx val="4"/>
          <c:order val="4"/>
          <c:tx>
            <c:v>5</c:v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Arkusz2!$K$10:$M$10</c:f>
              <c:numCache>
                <c:formatCode>General</c:formatCode>
                <c:ptCount val="3"/>
                <c:pt idx="0">
                  <c:v>88</c:v>
                </c:pt>
                <c:pt idx="1">
                  <c:v>104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E-4614-895A-A7983744BF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44610655"/>
        <c:axId val="1344614975"/>
      </c:barChart>
      <c:catAx>
        <c:axId val="134461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614975"/>
        <c:crosses val="autoZero"/>
        <c:auto val="1"/>
        <c:lblAlgn val="ctr"/>
        <c:lblOffset val="100"/>
        <c:noMultiLvlLbl val="0"/>
      </c:catAx>
      <c:valAx>
        <c:axId val="13446149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461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u="none" strike="noStrike" baseline="0">
                <a:effectLst/>
              </a:rPr>
              <a:t>Jak oceniasz warunki lokalowe: stopień przystosowania infrastruktury do potrzeb osób niepełnosprawnych</a:t>
            </a:r>
            <a:r>
              <a:rPr lang="pl-PL" sz="1200" b="1" i="0" u="none" strike="noStrike" baseline="0"/>
              <a:t> </a:t>
            </a:r>
            <a:endParaRPr lang="pl-PL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Arkusz2!$K$15:$M$15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B-4A54-83BA-CCC254D68B6F}"/>
            </c:ext>
          </c:extLst>
        </c:ser>
        <c:ser>
          <c:idx val="1"/>
          <c:order val="1"/>
          <c:tx>
            <c:v>2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Arkusz2!$K$16:$M$16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B-4A54-83BA-CCC254D68B6F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Arkusz2!$K$17:$M$17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B-4A54-83BA-CCC254D68B6F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Arkusz2!$K$18:$M$18</c:f>
              <c:numCache>
                <c:formatCode>General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5B-4A54-83BA-CCC254D68B6F}"/>
            </c:ext>
          </c:extLst>
        </c:ser>
        <c:ser>
          <c:idx val="4"/>
          <c:order val="4"/>
          <c:tx>
            <c:v>5</c:v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Arkusz2!$K$5:$M$5</c:f>
              <c:strCache>
                <c:ptCount val="3"/>
                <c:pt idx="0">
                  <c:v>Instytut Humanistyczny</c:v>
                </c:pt>
                <c:pt idx="1">
                  <c:v>Instytut Politechniczny</c:v>
                </c:pt>
                <c:pt idx="2">
                  <c:v>Instytut Zdrowia i Gospodarki</c:v>
                </c:pt>
              </c:strCache>
            </c:strRef>
          </c:cat>
          <c:val>
            <c:numRef>
              <c:f>Arkusz2!$K$19:$M$19</c:f>
              <c:numCache>
                <c:formatCode>General</c:formatCode>
                <c:ptCount val="3"/>
                <c:pt idx="0">
                  <c:v>75</c:v>
                </c:pt>
                <c:pt idx="1">
                  <c:v>98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5B-4A54-83BA-CCC254D68B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44610655"/>
        <c:axId val="1344614975"/>
      </c:barChart>
      <c:catAx>
        <c:axId val="134461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614975"/>
        <c:crosses val="autoZero"/>
        <c:auto val="1"/>
        <c:lblAlgn val="ctr"/>
        <c:lblOffset val="100"/>
        <c:noMultiLvlLbl val="0"/>
      </c:catAx>
      <c:valAx>
        <c:axId val="13446149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461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Zdrowia i Gospodarki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27-4C41-8867-2BCA210C2C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27-4C41-8867-2BCA210C2C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IZG!$C$2:$D$2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IZG!$C$3:$D$3</c:f>
              <c:numCache>
                <c:formatCode>General</c:formatCode>
                <c:ptCount val="2"/>
                <c:pt idx="0">
                  <c:v>329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7-4C41-8867-2BCA210C2C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PANS Krosno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08-4A97-BCB4-CAD98807BE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08-4A97-BCB4-CAD98807BE3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PANS!$C$3:$D$3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PANS!$C$5:$D$5</c:f>
              <c:numCache>
                <c:formatCode>General</c:formatCode>
                <c:ptCount val="2"/>
                <c:pt idx="0">
                  <c:v>628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8-4A97-BCB4-CAD98807BE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Politechniczny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4F-40D1-BC24-B8D4130B8E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4F-40D1-BC24-B8D4130B8EE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IP!$C$2:$D$2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IP!$C$4:$D$4</c:f>
              <c:numCache>
                <c:formatCode>General</c:formatCode>
                <c:ptCount val="2"/>
                <c:pt idx="0">
                  <c:v>168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F-40D1-BC24-B8D4130B8E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Instytut Humanistyczny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6F-47B7-B770-E2C057E7C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6F-47B7-B770-E2C057E7C3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IH!$C$2:$D$2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IH!$C$4:$D$4</c:f>
              <c:numCache>
                <c:formatCode>General</c:formatCode>
                <c:ptCount val="2"/>
                <c:pt idx="0">
                  <c:v>134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6F-47B7-B770-E2C057E7C3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8251-65F5-4D0C-92BD-2C2824269A1A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3AD7-62DB-4017-A3D1-3FA9F7966E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76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8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77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1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4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2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72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8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39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09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7EB6-7C8B-4615-9D15-24A9BD2021B6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4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790700"/>
            <a:ext cx="9144000" cy="2009775"/>
          </a:xfrm>
        </p:spPr>
        <p:txBody>
          <a:bodyPr>
            <a:noAutofit/>
          </a:bodyPr>
          <a:lstStyle/>
          <a:p>
            <a:b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  <a:t>Wyniki ankiet </a:t>
            </a:r>
            <a:b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  <a:t>oceny procesu kształcenia </a:t>
            </a:r>
            <a:b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latin typeface="Calibri" panose="020F0502020204030204" pitchFamily="34" charset="0"/>
                <a:cs typeface="Arial" panose="020B0604020202020204" pitchFamily="34" charset="0"/>
              </a:rPr>
              <a:t>za rok akademicki 2023/2024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73274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proces realizacji pracy dyplomowej, w tym wsparcie merytoryczne i współpraca z promotorem</a:t>
            </a:r>
            <a:r>
              <a:rPr lang="pl-PL" sz="1600" b="1" dirty="0"/>
              <a:t>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D12D11C-30E1-B9B8-8751-8FB500806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783169"/>
              </p:ext>
            </p:extLst>
          </p:nvPr>
        </p:nvGraphicFramePr>
        <p:xfrm>
          <a:off x="-240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101D2829-9A28-F1E2-3994-F5A8833D9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772078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057A5B9-8696-1EA7-B883-C5D4BCEF7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37601"/>
              </p:ext>
            </p:extLst>
          </p:nvPr>
        </p:nvGraphicFramePr>
        <p:xfrm>
          <a:off x="-240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73F8C2A-624D-ED65-377F-86516D414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81739"/>
              </p:ext>
            </p:extLst>
          </p:nvPr>
        </p:nvGraphicFramePr>
        <p:xfrm>
          <a:off x="6093600" y="3398399"/>
          <a:ext cx="6096000" cy="285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510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D370415D-03F2-0358-27D9-610E5F81D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768861"/>
              </p:ext>
            </p:extLst>
          </p:nvPr>
        </p:nvGraphicFramePr>
        <p:xfrm>
          <a:off x="0" y="-1"/>
          <a:ext cx="5661330" cy="62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529C681-8C92-FF91-2FBF-F59B24ECF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95446"/>
              </p:ext>
            </p:extLst>
          </p:nvPr>
        </p:nvGraphicFramePr>
        <p:xfrm>
          <a:off x="5661330" y="0"/>
          <a:ext cx="6530670" cy="624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786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D22F694-C417-7394-1D74-FE47BACDE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690555"/>
              </p:ext>
            </p:extLst>
          </p:nvPr>
        </p:nvGraphicFramePr>
        <p:xfrm>
          <a:off x="0" y="1"/>
          <a:ext cx="5993296" cy="626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42EB29D-A60F-7186-AD82-C27E7219E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470777"/>
              </p:ext>
            </p:extLst>
          </p:nvPr>
        </p:nvGraphicFramePr>
        <p:xfrm>
          <a:off x="5993296" y="-1"/>
          <a:ext cx="6198704" cy="626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740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B959779-E7D2-CC2A-4CC0-8483735A4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49970"/>
              </p:ext>
            </p:extLst>
          </p:nvPr>
        </p:nvGraphicFramePr>
        <p:xfrm>
          <a:off x="0" y="-1"/>
          <a:ext cx="6082748" cy="626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9726B30-310B-EB24-1962-F4C025A0F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34583"/>
              </p:ext>
            </p:extLst>
          </p:nvPr>
        </p:nvGraphicFramePr>
        <p:xfrm>
          <a:off x="6082748" y="0"/>
          <a:ext cx="6109252" cy="626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8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F63A618-E1B4-BED3-296C-BAFC0A690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15726"/>
              </p:ext>
            </p:extLst>
          </p:nvPr>
        </p:nvGraphicFramePr>
        <p:xfrm>
          <a:off x="0" y="-1"/>
          <a:ext cx="5903842" cy="62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88BE70-EEC8-9D58-9EF4-A2BC72BD2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929884"/>
              </p:ext>
            </p:extLst>
          </p:nvPr>
        </p:nvGraphicFramePr>
        <p:xfrm>
          <a:off x="5903842" y="-1"/>
          <a:ext cx="6288158" cy="62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89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CF3A12E-5C3B-3847-B230-05B2B39F1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3034"/>
              </p:ext>
            </p:extLst>
          </p:nvPr>
        </p:nvGraphicFramePr>
        <p:xfrm>
          <a:off x="0" y="-1"/>
          <a:ext cx="6062870" cy="627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D8358ED-7B7B-A47A-33EE-8B8847800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51879"/>
              </p:ext>
            </p:extLst>
          </p:nvPr>
        </p:nvGraphicFramePr>
        <p:xfrm>
          <a:off x="6062870" y="0"/>
          <a:ext cx="6129130" cy="627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55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1AE69A6-7A9A-6D74-AFC1-154446E4F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236400"/>
              </p:ext>
            </p:extLst>
          </p:nvPr>
        </p:nvGraphicFramePr>
        <p:xfrm>
          <a:off x="0" y="-1"/>
          <a:ext cx="5864086" cy="62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DCEEE64C-EA10-64B8-D771-D875DF8F3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073523"/>
              </p:ext>
            </p:extLst>
          </p:nvPr>
        </p:nvGraphicFramePr>
        <p:xfrm>
          <a:off x="5864086" y="-2"/>
          <a:ext cx="6327914" cy="62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01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algn="ctr"/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Czy sale dydaktyczne, pracownie, laboratoria i ich wyposażenie pozwalają wg Ciebie w pełni zrealizować program studiów? 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1CC78E6-BB4A-DAC0-F14E-6E0D2C6A1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84428"/>
              </p:ext>
            </p:extLst>
          </p:nvPr>
        </p:nvGraphicFramePr>
        <p:xfrm>
          <a:off x="-2401" y="539998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25335B20-5D66-3E43-94C4-7AAFF4E21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960426"/>
              </p:ext>
            </p:extLst>
          </p:nvPr>
        </p:nvGraphicFramePr>
        <p:xfrm>
          <a:off x="-2403" y="3395061"/>
          <a:ext cx="6096000" cy="285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0308212-75A4-6075-F25E-B6E6127B5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73895"/>
              </p:ext>
            </p:extLst>
          </p:nvPr>
        </p:nvGraphicFramePr>
        <p:xfrm>
          <a:off x="6096001" y="536663"/>
          <a:ext cx="6095999" cy="285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396390D-D722-F282-A35D-AED38B3B6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450289"/>
              </p:ext>
            </p:extLst>
          </p:nvPr>
        </p:nvGraphicFramePr>
        <p:xfrm>
          <a:off x="6096002" y="3391725"/>
          <a:ext cx="6095998" cy="285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947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warunki lokalowe: zapewnienie miejsca do odpoczynku</a:t>
            </a:r>
            <a:r>
              <a:rPr lang="pl-PL" sz="1600" dirty="0"/>
              <a:t> </a:t>
            </a: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423FBB0-C193-B66F-E30D-D0BAF378A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571172"/>
              </p:ext>
            </p:extLst>
          </p:nvPr>
        </p:nvGraphicFramePr>
        <p:xfrm>
          <a:off x="-2402" y="539998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19BE490B-5A7A-C15A-311E-FFDF48D1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30451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F4F353B6-82CF-958E-CAB7-099ED5D0B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269200"/>
              </p:ext>
            </p:extLst>
          </p:nvPr>
        </p:nvGraphicFramePr>
        <p:xfrm>
          <a:off x="-1" y="3398399"/>
          <a:ext cx="6095999" cy="285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8055E165-4002-7D10-BEBE-016B49A84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101312"/>
              </p:ext>
            </p:extLst>
          </p:nvPr>
        </p:nvGraphicFramePr>
        <p:xfrm>
          <a:off x="6095998" y="3398397"/>
          <a:ext cx="6095998" cy="285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055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warunki lokalowe: stopień przystosowania infrastruktury do potrzeb osób niepełnosprawnych</a:t>
            </a:r>
            <a:r>
              <a:rPr lang="pl-PL" sz="1600" dirty="0"/>
              <a:t> </a:t>
            </a: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0EFC9ED-5776-F437-1DF7-172B9CD4A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13791"/>
              </p:ext>
            </p:extLst>
          </p:nvPr>
        </p:nvGraphicFramePr>
        <p:xfrm>
          <a:off x="-240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950E1E3-777C-113E-8E48-33CB62CD8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9416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BC73FDA7-910A-F14B-1CB4-9DD0DBE2F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080111"/>
              </p:ext>
            </p:extLst>
          </p:nvPr>
        </p:nvGraphicFramePr>
        <p:xfrm>
          <a:off x="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35C6E05-6AA8-6D4B-4253-73FAC22E6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794281"/>
              </p:ext>
            </p:extLst>
          </p:nvPr>
        </p:nvGraphicFramePr>
        <p:xfrm>
          <a:off x="609600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534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978009"/>
              </p:ext>
            </p:extLst>
          </p:nvPr>
        </p:nvGraphicFramePr>
        <p:xfrm>
          <a:off x="0" y="0"/>
          <a:ext cx="12192000" cy="625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36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7412D6D-05AD-8C34-8253-C97941247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338840"/>
              </p:ext>
            </p:extLst>
          </p:nvPr>
        </p:nvGraphicFramePr>
        <p:xfrm>
          <a:off x="0" y="0"/>
          <a:ext cx="5422790" cy="624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7412D6D-05AD-8C34-8253-C97941247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43571"/>
              </p:ext>
            </p:extLst>
          </p:nvPr>
        </p:nvGraphicFramePr>
        <p:xfrm>
          <a:off x="5422790" y="0"/>
          <a:ext cx="6769210" cy="624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04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B9B17F-14ED-C2CD-E954-35557824C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" y="0"/>
            <a:ext cx="12187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BE6659D-B475-65CC-D56B-8CFD30171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511434"/>
              </p:ext>
            </p:extLst>
          </p:nvPr>
        </p:nvGraphicFramePr>
        <p:xfrm>
          <a:off x="0" y="0"/>
          <a:ext cx="12192000" cy="625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38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68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Czy na wszystkich zajęciach podane zostały założone efekty kształcenia </a:t>
            </a:r>
            <a:b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w zakresie wiedzy, umiejętności, kompetencji społecznych? </a:t>
            </a:r>
            <a:endParaRPr lang="pl-PL" sz="1600" b="1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6A35FB4-67A4-FCA3-17C4-015C5A8E7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844746"/>
              </p:ext>
            </p:extLst>
          </p:nvPr>
        </p:nvGraphicFramePr>
        <p:xfrm>
          <a:off x="0" y="540687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DB6942F-4A3B-797F-7BBB-239178DA0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389556"/>
              </p:ext>
            </p:extLst>
          </p:nvPr>
        </p:nvGraphicFramePr>
        <p:xfrm>
          <a:off x="6096000" y="540687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9B600E4-F8B9-1621-1FBA-F58F6BE0B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47975"/>
              </p:ext>
            </p:extLst>
          </p:nvPr>
        </p:nvGraphicFramePr>
        <p:xfrm>
          <a:off x="0" y="339331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A013EAB-605F-43FA-52EE-E1E0A9029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957242"/>
              </p:ext>
            </p:extLst>
          </p:nvPr>
        </p:nvGraphicFramePr>
        <p:xfrm>
          <a:off x="6096000" y="339331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966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algn="ctr"/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Czy na wszystkich zajęciach zostały podane treści kształcenia i warunki zaliczenia?  </a:t>
            </a:r>
            <a:r>
              <a:rPr lang="pl-PL" sz="800" b="1" dirty="0"/>
              <a:t> </a:t>
            </a:r>
            <a:endParaRPr lang="pl-PL" sz="1200" b="1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534EE32-5334-22DC-F014-C85036445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16699"/>
              </p:ext>
            </p:extLst>
          </p:nvPr>
        </p:nvGraphicFramePr>
        <p:xfrm>
          <a:off x="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64BA8C5-4EFF-0916-5181-E0B373A54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612655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332A670-C990-3D7E-E490-FC5D64136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13217"/>
              </p:ext>
            </p:extLst>
          </p:nvPr>
        </p:nvGraphicFramePr>
        <p:xfrm>
          <a:off x="0" y="3393313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733D2D7D-0DDE-EDB8-F0A3-6D8BF6A80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92304"/>
              </p:ext>
            </p:extLst>
          </p:nvPr>
        </p:nvGraphicFramePr>
        <p:xfrm>
          <a:off x="6096000" y="3393313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019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odbyte praktyki zawodowe/kształcenie praktyczne (jeśli były(o) realizowane) pod względem:</a:t>
            </a:r>
            <a:b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opieki z ramienia uczelni</a:t>
            </a:r>
            <a:r>
              <a:rPr lang="pl-PL" sz="1600" b="1" dirty="0"/>
              <a:t> 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F40AA3FC-6718-6E80-7739-831AA70D2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073552"/>
              </p:ext>
            </p:extLst>
          </p:nvPr>
        </p:nvGraphicFramePr>
        <p:xfrm>
          <a:off x="-240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BBE51F5-0A02-E674-61FF-DEA955C63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190795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2391A00E-2A87-B657-7CED-C6613E57E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126372"/>
              </p:ext>
            </p:extLst>
          </p:nvPr>
        </p:nvGraphicFramePr>
        <p:xfrm>
          <a:off x="-1" y="3398400"/>
          <a:ext cx="6095999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2FDC57D3-92AB-0974-5260-64DFC0C9E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81311"/>
              </p:ext>
            </p:extLst>
          </p:nvPr>
        </p:nvGraphicFramePr>
        <p:xfrm>
          <a:off x="6095998" y="3398400"/>
          <a:ext cx="6096002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301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odbyte praktyki zawodowe/kształcenie praktyczne  (jeśli były(o) realizowane) pod względem:</a:t>
            </a:r>
            <a:br>
              <a:rPr lang="pl-PL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instytucji przyjmującej na praktykę</a:t>
            </a:r>
            <a:r>
              <a:rPr lang="pl-PL" sz="800" b="1" dirty="0"/>
              <a:t> </a:t>
            </a:r>
            <a:endParaRPr lang="pl-PL" sz="1500" b="1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01EE308-A1F6-ED3F-DFDA-4D80ACE5D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330997"/>
              </p:ext>
            </p:extLst>
          </p:nvPr>
        </p:nvGraphicFramePr>
        <p:xfrm>
          <a:off x="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1231FC5-75CA-889E-7CFF-C41806EB9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79900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C9B21E62-9351-C8BB-AD6D-9CCD5FEB0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307066"/>
              </p:ext>
            </p:extLst>
          </p:nvPr>
        </p:nvGraphicFramePr>
        <p:xfrm>
          <a:off x="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5FF71DB4-ACA5-9283-C721-C39EBB50C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159298"/>
              </p:ext>
            </p:extLst>
          </p:nvPr>
        </p:nvGraphicFramePr>
        <p:xfrm>
          <a:off x="609600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369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</p:spPr>
        <p:txBody>
          <a:bodyPr>
            <a:normAutofit/>
          </a:bodyPr>
          <a:lstStyle/>
          <a:p>
            <a:pPr algn="ctr"/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oceniasz odbyte praktyki zawodowe/kształcenie praktyczne  (jeśli były(o) realizowane) pod względem:</a:t>
            </a:r>
            <a:b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r>
              <a:rPr lang="pl-PL" sz="16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przydatności do przyszłej pracy zawodowej</a:t>
            </a:r>
            <a:r>
              <a:rPr lang="pl-PL" sz="1600" b="1" dirty="0"/>
              <a:t>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0BF11C2-87D7-FF77-4A90-E1349A24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388609"/>
              </p:ext>
            </p:extLst>
          </p:nvPr>
        </p:nvGraphicFramePr>
        <p:xfrm>
          <a:off x="-2400" y="540000"/>
          <a:ext cx="60984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E2BA0FB0-D253-5D89-6589-68B041875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15357"/>
              </p:ext>
            </p:extLst>
          </p:nvPr>
        </p:nvGraphicFramePr>
        <p:xfrm>
          <a:off x="6096000" y="5400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936ECA93-92D9-53D0-D3CE-DAD426A1B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53734"/>
              </p:ext>
            </p:extLst>
          </p:nvPr>
        </p:nvGraphicFramePr>
        <p:xfrm>
          <a:off x="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4AF1085C-3C6E-AF65-2A54-AEF285F63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221574"/>
              </p:ext>
            </p:extLst>
          </p:nvPr>
        </p:nvGraphicFramePr>
        <p:xfrm>
          <a:off x="6096000" y="3398400"/>
          <a:ext cx="6096000" cy="28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5698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442</Words>
  <Application>Microsoft Office PowerPoint</Application>
  <PresentationFormat>Panoramiczny</PresentationFormat>
  <Paragraphs>62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Aptos Narrow</vt:lpstr>
      <vt:lpstr>Arial</vt:lpstr>
      <vt:lpstr>Calibri</vt:lpstr>
      <vt:lpstr>Calibri Light</vt:lpstr>
      <vt:lpstr>Motyw pakietu Office</vt:lpstr>
      <vt:lpstr> Wyniki ankiet  oceny procesu kształcenia  za rok akademicki 2023/2024</vt:lpstr>
      <vt:lpstr>Prezentacja programu PowerPoint</vt:lpstr>
      <vt:lpstr>Prezentacja programu PowerPoint</vt:lpstr>
      <vt:lpstr>Prezentacja programu PowerPoint</vt:lpstr>
      <vt:lpstr>Czy na wszystkich zajęciach podane zostały założone efekty kształcenia  w zakresie wiedzy, umiejętności, kompetencji społecznych? </vt:lpstr>
      <vt:lpstr>Czy na wszystkich zajęciach zostały podane treści kształcenia i warunki zaliczenia?   </vt:lpstr>
      <vt:lpstr>Jak oceniasz odbyte praktyki zawodowe/kształcenie praktyczne (jeśli były(o) realizowane) pod względem: opieki z ramienia uczelni </vt:lpstr>
      <vt:lpstr>Jak oceniasz odbyte praktyki zawodowe/kształcenie praktyczne  (jeśli były(o) realizowane) pod względem: instytucji przyjmującej na praktykę </vt:lpstr>
      <vt:lpstr>Jak oceniasz odbyte praktyki zawodowe/kształcenie praktyczne  (jeśli były(o) realizowane) pod względem: przydatności do przyszłej pracy zawodowej </vt:lpstr>
      <vt:lpstr>Jak oceniasz proces realizacji pracy dyplomowej, w tym wsparcie merytoryczne i współpraca z promotorem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 sale dydaktyczne, pracownie, laboratoria i ich wyposażenie pozwalają wg Ciebie w pełni zrealizować program studiów? </vt:lpstr>
      <vt:lpstr>Jak oceniasz warunki lokalowe: zapewnienie miejsca do odpoczynku </vt:lpstr>
      <vt:lpstr>Jak oceniasz warunki lokalowe: stopień przystosowania infrastruktury do potrzeb osób niepełnosprawnych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 w Krośnie</dc:title>
  <dc:creator>jacek.wnuk</dc:creator>
  <cp:lastModifiedBy>Krzysztof Frączek</cp:lastModifiedBy>
  <cp:revision>82</cp:revision>
  <cp:lastPrinted>2024-12-16T08:15:15Z</cp:lastPrinted>
  <dcterms:created xsi:type="dcterms:W3CDTF">2023-02-13T14:38:11Z</dcterms:created>
  <dcterms:modified xsi:type="dcterms:W3CDTF">2025-01-15T15:06:14Z</dcterms:modified>
</cp:coreProperties>
</file>