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5" r:id="rId4"/>
    <p:sldId id="284" r:id="rId5"/>
    <p:sldId id="286" r:id="rId6"/>
    <p:sldId id="287" r:id="rId7"/>
    <p:sldId id="289" r:id="rId8"/>
    <p:sldId id="290" r:id="rId9"/>
    <p:sldId id="292" r:id="rId10"/>
    <p:sldId id="311" r:id="rId11"/>
    <p:sldId id="291" r:id="rId12"/>
    <p:sldId id="296" r:id="rId13"/>
    <p:sldId id="297" r:id="rId14"/>
    <p:sldId id="298" r:id="rId15"/>
    <p:sldId id="310" r:id="rId16"/>
    <p:sldId id="295" r:id="rId17"/>
    <p:sldId id="301" r:id="rId18"/>
    <p:sldId id="300" r:id="rId19"/>
    <p:sldId id="302" r:id="rId2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wia.gunia\Desktop\Pulpit\&#346;ERDENIE%20PRACOWNIK&#211;W\WYNIKI%20ANKIET%202021_22\stan%20student&#243;w%20i%20naniesione%20wyniki%20ankiet_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0" i="0" baseline="0" dirty="0">
                <a:effectLst/>
              </a:rPr>
              <a:t>Struktura średnich ocen instytutów oraz uczelni</a:t>
            </a:r>
            <a:endParaRPr lang="pl-PL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'15_CZERWCA'!$B$55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'15_CZERWCA'!$C$54:$F$54</c:f>
              <c:strCache>
                <c:ptCount val="4"/>
                <c:pt idx="0">
                  <c:v>Instytut Zdrowia i Gospodarki</c:v>
                </c:pt>
                <c:pt idx="1">
                  <c:v>Instytut Politechniczny</c:v>
                </c:pt>
                <c:pt idx="2">
                  <c:v>Instytut Humanistyczny</c:v>
                </c:pt>
                <c:pt idx="3">
                  <c:v>Uczelnia</c:v>
                </c:pt>
              </c:strCache>
            </c:strRef>
          </c:cat>
          <c:val>
            <c:numRef>
              <c:f>'15_CZERWCA'!$C$55:$F$55</c:f>
              <c:numCache>
                <c:formatCode>General</c:formatCode>
                <c:ptCount val="4"/>
                <c:pt idx="0">
                  <c:v>4.6399999999999997</c:v>
                </c:pt>
                <c:pt idx="1">
                  <c:v>4.53</c:v>
                </c:pt>
                <c:pt idx="2">
                  <c:v>4.53</c:v>
                </c:pt>
                <c:pt idx="3">
                  <c:v>4.57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F-432F-9F12-DB75608B4ACF}"/>
            </c:ext>
          </c:extLst>
        </c:ser>
        <c:ser>
          <c:idx val="1"/>
          <c:order val="1"/>
          <c:tx>
            <c:strRef>
              <c:f>'15_CZERWCA'!$B$56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'15_CZERWCA'!$C$54:$F$54</c:f>
              <c:strCache>
                <c:ptCount val="4"/>
                <c:pt idx="0">
                  <c:v>Instytut Zdrowia i Gospodarki</c:v>
                </c:pt>
                <c:pt idx="1">
                  <c:v>Instytut Politechniczny</c:v>
                </c:pt>
                <c:pt idx="2">
                  <c:v>Instytut Humanistyczny</c:v>
                </c:pt>
                <c:pt idx="3">
                  <c:v>Uczelnia</c:v>
                </c:pt>
              </c:strCache>
            </c:strRef>
          </c:cat>
          <c:val>
            <c:numRef>
              <c:f>'15_CZERWCA'!$C$56:$F$56</c:f>
              <c:numCache>
                <c:formatCode>General</c:formatCode>
                <c:ptCount val="4"/>
                <c:pt idx="0">
                  <c:v>4.6500000000000004</c:v>
                </c:pt>
                <c:pt idx="1">
                  <c:v>4.6100000000000003</c:v>
                </c:pt>
                <c:pt idx="2">
                  <c:v>4.68</c:v>
                </c:pt>
                <c:pt idx="3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F-432F-9F12-DB75608B4ACF}"/>
            </c:ext>
          </c:extLst>
        </c:ser>
        <c:ser>
          <c:idx val="2"/>
          <c:order val="2"/>
          <c:tx>
            <c:strRef>
              <c:f>'15_CZERWCA'!$B$57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'15_CZERWCA'!$C$54:$F$54</c:f>
              <c:strCache>
                <c:ptCount val="4"/>
                <c:pt idx="0">
                  <c:v>Instytut Zdrowia i Gospodarki</c:v>
                </c:pt>
                <c:pt idx="1">
                  <c:v>Instytut Politechniczny</c:v>
                </c:pt>
                <c:pt idx="2">
                  <c:v>Instytut Humanistyczny</c:v>
                </c:pt>
                <c:pt idx="3">
                  <c:v>Uczelnia</c:v>
                </c:pt>
              </c:strCache>
            </c:strRef>
          </c:cat>
          <c:val>
            <c:numRef>
              <c:f>'15_CZERWCA'!$C$57:$F$57</c:f>
              <c:numCache>
                <c:formatCode>General</c:formatCode>
                <c:ptCount val="4"/>
                <c:pt idx="0">
                  <c:v>4.62</c:v>
                </c:pt>
                <c:pt idx="1">
                  <c:v>4.6100000000000003</c:v>
                </c:pt>
                <c:pt idx="2">
                  <c:v>4.6900000000000004</c:v>
                </c:pt>
                <c:pt idx="3">
                  <c:v>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F-432F-9F12-DB75608B4A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13837327"/>
        <c:axId val="2113841903"/>
      </c:barChart>
      <c:catAx>
        <c:axId val="211383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13841903"/>
        <c:crosses val="autoZero"/>
        <c:auto val="1"/>
        <c:lblAlgn val="ctr"/>
        <c:lblOffset val="100"/>
        <c:noMultiLvlLbl val="0"/>
      </c:catAx>
      <c:valAx>
        <c:axId val="211384190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3837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Jak oceniasz odbyte praktyki zawodowe pod względem: </a:t>
            </a:r>
            <a:br>
              <a:rPr lang="pl-PL" sz="1800" b="1" i="0" baseline="0" dirty="0">
                <a:effectLst/>
              </a:rPr>
            </a:br>
            <a:r>
              <a:rPr lang="pl-PL" sz="1800" b="1" i="0" baseline="0" dirty="0">
                <a:effectLst/>
              </a:rPr>
              <a:t>przydatności dla przyszłej pracy zawodowej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sz="1400" b="0" i="0" baseline="0" dirty="0">
                <a:effectLst/>
              </a:rPr>
              <a:t>Wyniki ankiet przeprowadzonych  w lutym (studenci IV roku i Pielęgniarstwo mgr)</a:t>
            </a:r>
            <a:r>
              <a:rPr lang="pl-PL" sz="1400" b="1" i="0" baseline="0" dirty="0">
                <a:effectLst/>
              </a:rPr>
              <a:t> </a:t>
            </a:r>
            <a:r>
              <a:rPr lang="pl-PL" sz="1400" b="0" i="0" baseline="0" dirty="0">
                <a:effectLst/>
              </a:rPr>
              <a:t>oraz w maju/czerwcu dla I, II, III roku studiów </a:t>
            </a:r>
            <a:endParaRPr lang="pl-PL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2377704012488639"/>
          <c:y val="0.26674074074074072"/>
          <c:w val="0.3583442265795207"/>
          <c:h val="0.609185185185185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FB-483B-8D67-F14ACCB7E0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FB-483B-8D67-F14ACCB7E0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3FB-483B-8D67-F14ACCB7E0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3FB-483B-8D67-F14ACCB7E0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3FB-483B-8D67-F14ACCB7E07E}"/>
              </c:ext>
            </c:extLst>
          </c:dPt>
          <c:dLbls>
            <c:dLbl>
              <c:idx val="0"/>
              <c:layout>
                <c:manualLayout>
                  <c:x val="-1.0132067462501709E-2"/>
                  <c:y val="6.64841452706195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B-483B-8D67-F14ACCB7E07E}"/>
                </c:ext>
              </c:extLst>
            </c:dLbl>
            <c:dLbl>
              <c:idx val="1"/>
              <c:layout>
                <c:manualLayout>
                  <c:x val="-1.7436856274305655E-2"/>
                  <c:y val="5.90036653520323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FB-483B-8D67-F14ACCB7E07E}"/>
                </c:ext>
              </c:extLst>
            </c:dLbl>
            <c:dLbl>
              <c:idx val="2"/>
              <c:layout>
                <c:manualLayout>
                  <c:x val="-3.2048228425778168E-2"/>
                  <c:y val="7.19618288871391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FB-483B-8D67-F14ACCB7E07E}"/>
                </c:ext>
              </c:extLst>
            </c:dLbl>
            <c:dLbl>
              <c:idx val="3"/>
              <c:layout>
                <c:manualLayout>
                  <c:x val="-5.0763359525827084E-2"/>
                  <c:y val="-4.66953569339439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FB-483B-8D67-F14ACCB7E07E}"/>
                </c:ext>
              </c:extLst>
            </c:dLbl>
            <c:dLbl>
              <c:idx val="4"/>
              <c:layout>
                <c:manualLayout>
                  <c:x val="3.258624534678263E-2"/>
                  <c:y val="-0.102413969087197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FB-483B-8D67-F14ACCB7E07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'15_CZERWCA'!$K$352:$O$352</c:f>
              <c:strCache>
                <c:ptCount val="5"/>
                <c:pt idx="0">
                  <c:v>bardzo źle (25)</c:v>
                </c:pt>
                <c:pt idx="1">
                  <c:v>źle (28)</c:v>
                </c:pt>
                <c:pt idx="2">
                  <c:v>zadowalająco (90)</c:v>
                </c:pt>
                <c:pt idx="3">
                  <c:v>dobrze (197)</c:v>
                </c:pt>
                <c:pt idx="4">
                  <c:v>bardzo dobrze (555)</c:v>
                </c:pt>
              </c:strCache>
            </c:strRef>
          </c:cat>
          <c:val>
            <c:numRef>
              <c:f>'15_CZERWCA'!$K$353:$O$353</c:f>
              <c:numCache>
                <c:formatCode>General</c:formatCode>
                <c:ptCount val="5"/>
                <c:pt idx="0">
                  <c:v>25</c:v>
                </c:pt>
                <c:pt idx="1">
                  <c:v>28</c:v>
                </c:pt>
                <c:pt idx="2">
                  <c:v>90</c:v>
                </c:pt>
                <c:pt idx="3">
                  <c:v>197</c:v>
                </c:pt>
                <c:pt idx="4">
                  <c:v>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FB-483B-8D67-F14ACCB7E07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baseline="0">
                <a:solidFill>
                  <a:sysClr val="windowText" lastClr="000000"/>
                </a:solidFill>
                <a:effectLst/>
              </a:rPr>
              <a:t>Jak oceniasz proces realizacji pracy dyplomowej pod względem:</a:t>
            </a:r>
            <a:br>
              <a:rPr lang="pl-PL" sz="1500" b="1" i="0" u="none" strike="noStrike" baseline="0">
                <a:solidFill>
                  <a:sysClr val="windowText" lastClr="000000"/>
                </a:solidFill>
                <a:effectLst/>
              </a:rPr>
            </a:br>
            <a:r>
              <a:rPr lang="pl-PL" sz="1500" b="1" i="0" u="none" strike="noStrike" baseline="0">
                <a:solidFill>
                  <a:sysClr val="windowText" lastClr="000000"/>
                </a:solidFill>
                <a:effectLst/>
              </a:rPr>
              <a:t>udziału promotora w koncepcji pracy i wsparcia merytorycznego na poszczególnych jej etapach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sz="1300" b="0" i="0" baseline="0">
                <a:effectLst/>
              </a:rPr>
              <a:t>Wyniki ankiet przeprowadzonych w lutym (studenci IV roku) oraz w maju/czerwcu (studenci III roku)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1311314779919402"/>
          <c:y val="0.23806838728492269"/>
          <c:w val="0.36449230166092195"/>
          <c:h val="0.618736949547973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FA-45BB-B96D-9EAFA45909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FA-45BB-B96D-9EAFA45909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BFA-45BB-B96D-9EAFA45909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BFA-45BB-B96D-9EAFA45909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BFA-45BB-B96D-9EAFA459098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FA-45BB-B96D-9EAFA4590986}"/>
                </c:ext>
              </c:extLst>
            </c:dLbl>
            <c:dLbl>
              <c:idx val="1"/>
              <c:layout>
                <c:manualLayout>
                  <c:x val="1.5952554479588443E-2"/>
                  <c:y val="-4.547551903573918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FA-45BB-B96D-9EAFA4590986}"/>
                </c:ext>
              </c:extLst>
            </c:dLbl>
            <c:dLbl>
              <c:idx val="2"/>
              <c:layout>
                <c:manualLayout>
                  <c:x val="-2.9563965506568684E-2"/>
                  <c:y val="5.971346940221706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FA-45BB-B96D-9EAFA4590986}"/>
                </c:ext>
              </c:extLst>
            </c:dLbl>
            <c:dLbl>
              <c:idx val="3"/>
              <c:layout>
                <c:manualLayout>
                  <c:x val="-4.3573941826786915E-2"/>
                  <c:y val="4.1964750181588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FA-45BB-B96D-9EAFA4590986}"/>
                </c:ext>
              </c:extLst>
            </c:dLbl>
            <c:dLbl>
              <c:idx val="4"/>
              <c:layout>
                <c:manualLayout>
                  <c:x val="1.6509027749787759E-2"/>
                  <c:y val="-0.1298706658442192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FA-45BB-B96D-9EAFA459098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'15_CZERWCA'!$J$428:$N$428</c:f>
              <c:strCache>
                <c:ptCount val="5"/>
                <c:pt idx="0">
                  <c:v> bardzo źle (14)</c:v>
                </c:pt>
                <c:pt idx="1">
                  <c:v> źle (11)</c:v>
                </c:pt>
                <c:pt idx="2">
                  <c:v> zadowalająco (30)</c:v>
                </c:pt>
                <c:pt idx="3">
                  <c:v> dobrze (72)</c:v>
                </c:pt>
                <c:pt idx="4">
                  <c:v> bardzo dobrze (352)</c:v>
                </c:pt>
              </c:strCache>
            </c:strRef>
          </c:cat>
          <c:val>
            <c:numRef>
              <c:f>'15_CZERWCA'!$J$429:$N$429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30</c:v>
                </c:pt>
                <c:pt idx="3">
                  <c:v>72</c:v>
                </c:pt>
                <c:pt idx="4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FA-45BB-B96D-9EAFA45909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u="none" strike="noStrike" baseline="0" dirty="0">
                <a:effectLst/>
              </a:rPr>
              <a:t>Jak oceniasz proces realizacji pracy dyplomowej pod względem: </a:t>
            </a:r>
            <a:br>
              <a:rPr lang="pl-PL" sz="1800" b="1" i="0" u="none" strike="noStrike" baseline="0" dirty="0">
                <a:effectLst/>
              </a:rPr>
            </a:br>
            <a:r>
              <a:rPr lang="pl-PL" sz="1800" b="1" i="0" u="none" strike="noStrike" baseline="0" dirty="0">
                <a:effectLst/>
              </a:rPr>
              <a:t>dostępności materiałów i innych narzędzi niezbędnych do przygotowania pracy</a:t>
            </a:r>
            <a:br>
              <a:rPr lang="pl-PL" sz="1800" b="0" i="0" u="none" strike="noStrike" baseline="0" dirty="0">
                <a:effectLst/>
              </a:rPr>
            </a:br>
            <a:r>
              <a:rPr lang="pl-PL" sz="1300" b="0" i="0" baseline="0" dirty="0">
                <a:effectLst/>
              </a:rPr>
              <a:t>Wyniki ankiet przeprowadzonych w lutym (studenci IV roku) oraz w maju/czerwcu (studenci III roku)</a:t>
            </a:r>
            <a:endParaRPr lang="pl-PL" sz="13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0246974074283878"/>
          <c:y val="0.26258964143426294"/>
          <c:w val="0.38870503597122308"/>
          <c:h val="0.645776892430278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9E-4602-8DAD-25F7264357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9E-4602-8DAD-25F7264357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9E-4602-8DAD-25F7264357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9E-4602-8DAD-25F7264357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09E-4602-8DAD-25F72643574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9E-4602-8DAD-25F726435749}"/>
                </c:ext>
              </c:extLst>
            </c:dLbl>
            <c:dLbl>
              <c:idx val="1"/>
              <c:layout>
                <c:manualLayout>
                  <c:x val="3.188334371872581E-2"/>
                  <c:y val="1.69499545729860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9E-4602-8DAD-25F726435749}"/>
                </c:ext>
              </c:extLst>
            </c:dLbl>
            <c:dLbl>
              <c:idx val="2"/>
              <c:layout>
                <c:manualLayout>
                  <c:x val="-3.0504352423572953E-2"/>
                  <c:y val="5.79798228346456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9E-4602-8DAD-25F726435749}"/>
                </c:ext>
              </c:extLst>
            </c:dLbl>
            <c:dLbl>
              <c:idx val="3"/>
              <c:layout>
                <c:manualLayout>
                  <c:x val="-4.8291036462168938E-2"/>
                  <c:y val="-1.213790884312537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9E-4602-8DAD-25F726435749}"/>
                </c:ext>
              </c:extLst>
            </c:dLbl>
            <c:dLbl>
              <c:idx val="4"/>
              <c:layout>
                <c:manualLayout>
                  <c:x val="3.7639683528767537E-2"/>
                  <c:y val="-0.125928793155663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9E-4602-8DAD-25F72643574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'15_CZERWCA'!$J$478:$N$478</c:f>
              <c:strCache>
                <c:ptCount val="5"/>
                <c:pt idx="0">
                  <c:v> bardzo źle (12)</c:v>
                </c:pt>
                <c:pt idx="1">
                  <c:v> źle (13)</c:v>
                </c:pt>
                <c:pt idx="2">
                  <c:v> zadowalająco (42)</c:v>
                </c:pt>
                <c:pt idx="3">
                  <c:v> dobrze (104)</c:v>
                </c:pt>
                <c:pt idx="4">
                  <c:v> bardzo dobrze (308)</c:v>
                </c:pt>
              </c:strCache>
            </c:strRef>
          </c:cat>
          <c:val>
            <c:numRef>
              <c:f>'15_CZERWCA'!$J$479:$N$479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42</c:v>
                </c:pt>
                <c:pt idx="3">
                  <c:v>104</c:v>
                </c:pt>
                <c:pt idx="4">
                  <c:v>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9E-4602-8DAD-25F72643574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856067901584242"/>
          <c:y val="0.468428490761364"/>
          <c:w val="0.14424507637984102"/>
          <c:h val="0.204218558835524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Jak oceniasz proces realizacji pracy dyplomowej pod względem: </a:t>
            </a:r>
            <a:br>
              <a:rPr lang="pl-PL" dirty="0"/>
            </a:br>
            <a:r>
              <a:rPr lang="pl-PL" dirty="0"/>
              <a:t>komunikacji z promotorem</a:t>
            </a:r>
          </a:p>
          <a:p>
            <a:pPr>
              <a:defRPr/>
            </a:pPr>
            <a:r>
              <a:rPr lang="pl-PL" sz="1200" b="0" dirty="0"/>
              <a:t>Wyniki ankiet przeprowadzonych w lutym (studenci IV roku) oraz w maju/czerwcu (studenci III roku)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3129076329832574"/>
          <c:y val="0.26393773694954803"/>
          <c:w val="0.36510607468523582"/>
          <c:h val="0.6188773694954797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1C-4302-ACF8-AD63621179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1C-4302-ACF8-AD63621179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B1C-4302-ACF8-AD63621179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B1C-4302-ACF8-AD63621179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B1C-4302-ACF8-AD63621179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B1C-4302-ACF8-AD63621179C9}"/>
              </c:ext>
            </c:extLst>
          </c:dPt>
          <c:dLbls>
            <c:dLbl>
              <c:idx val="0"/>
              <c:layout>
                <c:manualLayout>
                  <c:x val="-4.3322453657864426E-2"/>
                  <c:y val="-1.37771945173520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1C-4302-ACF8-AD63621179C9}"/>
                </c:ext>
              </c:extLst>
            </c:dLbl>
            <c:dLbl>
              <c:idx val="1"/>
              <c:layout>
                <c:manualLayout>
                  <c:x val="-3.2824000285462861E-2"/>
                  <c:y val="-2.09402995333634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1C-4302-ACF8-AD63621179C9}"/>
                </c:ext>
              </c:extLst>
            </c:dLbl>
            <c:dLbl>
              <c:idx val="2"/>
              <c:layout>
                <c:manualLayout>
                  <c:x val="1.0222006803530224E-2"/>
                  <c:y val="-9.709707722034296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1C-4302-ACF8-AD63621179C9}"/>
                </c:ext>
              </c:extLst>
            </c:dLbl>
            <c:dLbl>
              <c:idx val="3"/>
              <c:layout>
                <c:manualLayout>
                  <c:x val="-2.3417912186205724E-2"/>
                  <c:y val="5.01376494604841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1C-4302-ACF8-AD63621179C9}"/>
                </c:ext>
              </c:extLst>
            </c:dLbl>
            <c:dLbl>
              <c:idx val="4"/>
              <c:layout>
                <c:manualLayout>
                  <c:x val="-4.4033093574442302E-2"/>
                  <c:y val="2.53416447944007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1C-4302-ACF8-AD63621179C9}"/>
                </c:ext>
              </c:extLst>
            </c:dLbl>
            <c:dLbl>
              <c:idx val="5"/>
              <c:layout>
                <c:manualLayout>
                  <c:x val="7.1256868948782661E-3"/>
                  <c:y val="-0.127265020582417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1C-4302-ACF8-AD63621179C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'15_CZERWCA'!$I$530:$N$530</c:f>
              <c:strCache>
                <c:ptCount val="6"/>
                <c:pt idx="0">
                  <c:v> brak odp. (9)</c:v>
                </c:pt>
                <c:pt idx="1">
                  <c:v> bardzo źle (14)</c:v>
                </c:pt>
                <c:pt idx="2">
                  <c:v> źle (12)</c:v>
                </c:pt>
                <c:pt idx="3">
                  <c:v> zadowalająco (27)</c:v>
                </c:pt>
                <c:pt idx="4">
                  <c:v> dobrze (71)</c:v>
                </c:pt>
                <c:pt idx="5">
                  <c:v> bardzo dobrze (346)</c:v>
                </c:pt>
              </c:strCache>
            </c:strRef>
          </c:cat>
          <c:val>
            <c:numRef>
              <c:f>'15_CZERWCA'!$I$531:$N$531</c:f>
              <c:numCache>
                <c:formatCode>General</c:formatCode>
                <c:ptCount val="6"/>
                <c:pt idx="0">
                  <c:v>9</c:v>
                </c:pt>
                <c:pt idx="1">
                  <c:v>14</c:v>
                </c:pt>
                <c:pt idx="2">
                  <c:v>12</c:v>
                </c:pt>
                <c:pt idx="3">
                  <c:v>27</c:v>
                </c:pt>
                <c:pt idx="4">
                  <c:v>71</c:v>
                </c:pt>
                <c:pt idx="5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1C-4302-ACF8-AD63621179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Czy umiejętności zawodowe zdobyte w czasie studiów uważasz </a:t>
            </a:r>
            <a:br>
              <a:rPr lang="pl-PL" dirty="0"/>
            </a:br>
            <a:r>
              <a:rPr lang="pl-PL" dirty="0"/>
              <a:t>za wystarczające dla potrzeb przyszłej pracy?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sz="1300" b="0" i="0" baseline="0" dirty="0">
                <a:solidFill>
                  <a:sysClr val="windowText" lastClr="000000"/>
                </a:solidFill>
                <a:effectLst/>
              </a:rPr>
              <a:t>Wyniki ankiet przeprowadzonych  w lutym (studenci IV roku) oraz w maju/czerwcu dla III i studiów mgr </a:t>
            </a:r>
            <a:endParaRPr lang="pl-PL" sz="1300" dirty="0">
              <a:solidFill>
                <a:sysClr val="windowText" lastClr="0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1706521780212255"/>
          <c:y val="0.25151851851851853"/>
          <c:w val="0.36455995824653303"/>
          <c:h val="0.6188518518518518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C7B-43D5-91E7-A69403AAA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C7B-43D5-91E7-A69403AAAC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C7B-43D5-91E7-A69403AAACEC}"/>
              </c:ext>
            </c:extLst>
          </c:dPt>
          <c:dLbls>
            <c:dLbl>
              <c:idx val="0"/>
              <c:layout>
                <c:manualLayout>
                  <c:x val="-4.222436166363789E-2"/>
                  <c:y val="-0.1061017789442986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7B-43D5-91E7-A69403AAACEC}"/>
                </c:ext>
              </c:extLst>
            </c:dLbl>
            <c:dLbl>
              <c:idx val="1"/>
              <c:layout>
                <c:manualLayout>
                  <c:x val="2.6886525195530399E-2"/>
                  <c:y val="-5.29887722368037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7B-43D5-91E7-A69403AAACEC}"/>
                </c:ext>
              </c:extLst>
            </c:dLbl>
            <c:dLbl>
              <c:idx val="2"/>
              <c:layout>
                <c:manualLayout>
                  <c:x val="6.247773085437585E-2"/>
                  <c:y val="5.550743657042869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7B-43D5-91E7-A69403AAACE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'15_CZERWCA'!$J$559:$L$559</c:f>
              <c:strCache>
                <c:ptCount val="3"/>
                <c:pt idx="0">
                  <c:v>Tak (292)</c:v>
                </c:pt>
                <c:pt idx="1">
                  <c:v>Nie (39)</c:v>
                </c:pt>
                <c:pt idx="2">
                  <c:v>Trudno powiedzieć (188)</c:v>
                </c:pt>
              </c:strCache>
            </c:strRef>
          </c:cat>
          <c:val>
            <c:numRef>
              <c:f>'15_CZERWCA'!$J$560:$L$560</c:f>
              <c:numCache>
                <c:formatCode>General</c:formatCode>
                <c:ptCount val="3"/>
                <c:pt idx="0">
                  <c:v>292</c:v>
                </c:pt>
                <c:pt idx="1">
                  <c:v>39</c:v>
                </c:pt>
                <c:pt idx="2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7B-43D5-91E7-A69403AAACE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Czy polecił(a)byś innym osobom studia na tym kierunku </a:t>
            </a:r>
            <a:br>
              <a:rPr lang="pl-PL" dirty="0"/>
            </a:br>
            <a:r>
              <a:rPr lang="pl-PL" dirty="0"/>
              <a:t>w Karpackiej Państwowej Uczelni w Krośnie?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sz="1300" b="0" i="0" baseline="0" dirty="0">
                <a:effectLst/>
              </a:rPr>
              <a:t>Wyniki ankiet przeprowadzonych  w lutym (studenci IV roku i Pielęgniarstwo mgr)</a:t>
            </a:r>
            <a:r>
              <a:rPr lang="pl-PL" sz="1300" b="1" i="0" baseline="0" dirty="0">
                <a:effectLst/>
              </a:rPr>
              <a:t> </a:t>
            </a:r>
            <a:r>
              <a:rPr lang="pl-PL" sz="1300" b="0" i="0" baseline="0" dirty="0">
                <a:effectLst/>
              </a:rPr>
              <a:t>oraz w maju/czerwcu dla I, II, III roku studiów  </a:t>
            </a:r>
            <a:endParaRPr lang="pl-PL" sz="13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9487414483025687"/>
          <c:y val="0.22188892124364556"/>
          <c:w val="0.4001966352566585"/>
          <c:h val="0.6781110641748416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8A-4912-94FE-4F710AA177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8A-4912-94FE-4F710AA177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48A-4912-94FE-4F710AA17737}"/>
              </c:ext>
            </c:extLst>
          </c:dPt>
          <c:dLbls>
            <c:dLbl>
              <c:idx val="0"/>
              <c:layout>
                <c:manualLayout>
                  <c:x val="-4.1768254378038813E-2"/>
                  <c:y val="-6.9522465663818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8A-4912-94FE-4F710AA17737}"/>
                </c:ext>
              </c:extLst>
            </c:dLbl>
            <c:dLbl>
              <c:idx val="1"/>
              <c:layout>
                <c:manualLayout>
                  <c:x val="4.5050040876038033E-2"/>
                  <c:y val="-7.862497501093249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8A-4912-94FE-4F710AA17737}"/>
                </c:ext>
              </c:extLst>
            </c:dLbl>
            <c:dLbl>
              <c:idx val="2"/>
              <c:layout>
                <c:manualLayout>
                  <c:x val="5.6141560173830728E-2"/>
                  <c:y val="3.71783372963454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8A-4912-94FE-4F710AA177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'15_CZERWCA'!$J$607:$L$607</c:f>
              <c:strCache>
                <c:ptCount val="3"/>
                <c:pt idx="0">
                  <c:v>Tak (849)</c:v>
                </c:pt>
                <c:pt idx="1">
                  <c:v>Nie (74)</c:v>
                </c:pt>
                <c:pt idx="2">
                  <c:v>Trudno powiedzieć (271)</c:v>
                </c:pt>
              </c:strCache>
            </c:strRef>
          </c:cat>
          <c:val>
            <c:numRef>
              <c:f>'15_CZERWCA'!$J$608:$L$608</c:f>
              <c:numCache>
                <c:formatCode>General</c:formatCode>
                <c:ptCount val="3"/>
                <c:pt idx="0">
                  <c:v>849</c:v>
                </c:pt>
                <c:pt idx="1">
                  <c:v>74</c:v>
                </c:pt>
                <c:pt idx="2">
                  <c:v>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8A-4912-94FE-4F710AA177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endParaRPr lang="pl-PL" sz="1800" b="0" i="0" u="none" strike="noStrike" baseline="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sz="1800" b="1" i="0" u="none" strike="noStrike" baseline="0" dirty="0">
                <a:effectLst/>
              </a:rPr>
              <a:t>Jak oceniasz funkcjonowanie: Portalu e-student</a:t>
            </a:r>
            <a:r>
              <a:rPr lang="pl-PL" sz="1800" b="1" i="0" u="none" strike="noStrike" baseline="0" dirty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sz="1300" b="0" i="0" baseline="0" dirty="0">
                <a:effectLst/>
              </a:rPr>
              <a:t>Wyniki ankiet przeprowadzonych  w lutym (studenci IV roku i Pielęgniarstwo mgr)</a:t>
            </a:r>
            <a:r>
              <a:rPr lang="pl-PL" sz="1300" b="1" i="0" baseline="0" dirty="0">
                <a:effectLst/>
              </a:rPr>
              <a:t> </a:t>
            </a:r>
            <a:br>
              <a:rPr lang="pl-PL" sz="1300" b="1" i="0" baseline="0" dirty="0">
                <a:effectLst/>
              </a:rPr>
            </a:br>
            <a:r>
              <a:rPr lang="pl-PL" sz="1300" b="0" i="0" baseline="0" dirty="0">
                <a:effectLst/>
              </a:rPr>
              <a:t>oraz w maju/czerwcu dla I, II, III roku studiów</a:t>
            </a:r>
            <a:endParaRPr lang="pl-PL" sz="13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2689749781375871"/>
          <c:y val="0.2698426655001458"/>
          <c:w val="0.34151707465632153"/>
          <c:h val="0.5801573344998542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E50-42E7-BEDA-57F4677B2C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E50-42E7-BEDA-57F4677B2C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E50-42E7-BEDA-57F4677B2C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E50-42E7-BEDA-57F4677B2C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E50-42E7-BEDA-57F4677B2C6E}"/>
              </c:ext>
            </c:extLst>
          </c:dPt>
          <c:dLbls>
            <c:dLbl>
              <c:idx val="0"/>
              <c:layout>
                <c:manualLayout>
                  <c:x val="-8.5335944682041642E-2"/>
                  <c:y val="7.853288162453847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0-42E7-BEDA-57F4677B2C6E}"/>
                </c:ext>
              </c:extLst>
            </c:dLbl>
            <c:dLbl>
              <c:idx val="1"/>
              <c:layout>
                <c:manualLayout>
                  <c:x val="9.6441237992459003E-2"/>
                  <c:y val="5.05805987815694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0-42E7-BEDA-57F4677B2C6E}"/>
                </c:ext>
              </c:extLst>
            </c:dLbl>
            <c:dLbl>
              <c:idx val="2"/>
              <c:layout>
                <c:manualLayout>
                  <c:x val="-5.0482833046884307E-2"/>
                  <c:y val="6.50629630011415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0-42E7-BEDA-57F4677B2C6E}"/>
                </c:ext>
              </c:extLst>
            </c:dLbl>
            <c:dLbl>
              <c:idx val="3"/>
              <c:layout>
                <c:manualLayout>
                  <c:x val="-3.9627882809065235E-2"/>
                  <c:y val="-9.93214059862022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0-42E7-BEDA-57F4677B2C6E}"/>
                </c:ext>
              </c:extLst>
            </c:dLbl>
            <c:dLbl>
              <c:idx val="4"/>
              <c:layout>
                <c:manualLayout>
                  <c:x val="6.790372650119246E-2"/>
                  <c:y val="-6.07299289047167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50-42E7-BEDA-57F4677B2C6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'15_CZERWCA'!$J$702:$N$702</c:f>
              <c:strCache>
                <c:ptCount val="5"/>
                <c:pt idx="0">
                  <c:v> bardzo źle (16)</c:v>
                </c:pt>
                <c:pt idx="1">
                  <c:v> źle (33)</c:v>
                </c:pt>
                <c:pt idx="2">
                  <c:v> zadowalająco (160)</c:v>
                </c:pt>
                <c:pt idx="3">
                  <c:v> dobrze (377)</c:v>
                </c:pt>
                <c:pt idx="4">
                  <c:v> bardzo dobrze (608)</c:v>
                </c:pt>
              </c:strCache>
            </c:strRef>
          </c:cat>
          <c:val>
            <c:numRef>
              <c:f>'15_CZERWCA'!$J$703:$N$703</c:f>
              <c:numCache>
                <c:formatCode>General</c:formatCode>
                <c:ptCount val="5"/>
                <c:pt idx="0">
                  <c:v>16</c:v>
                </c:pt>
                <c:pt idx="1">
                  <c:v>33</c:v>
                </c:pt>
                <c:pt idx="2">
                  <c:v>160</c:v>
                </c:pt>
                <c:pt idx="3">
                  <c:v>377</c:v>
                </c:pt>
                <c:pt idx="4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50-42E7-BEDA-57F4677B2C6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endParaRPr lang="pl-PL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dirty="0"/>
              <a:t>Jak oceniasz funkcjonowanie: Wi-Fi na uczelni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sz="1300" b="0" i="0" baseline="0" dirty="0">
                <a:effectLst/>
              </a:rPr>
              <a:t>Wyniki ankiet przeprowadzonych  w lutym (studenci IV roku i Pielęgniarstwo mgr)</a:t>
            </a:r>
            <a:r>
              <a:rPr lang="pl-PL" sz="1300" b="1" i="0" baseline="0" dirty="0">
                <a:effectLst/>
              </a:rPr>
              <a:t> </a:t>
            </a:r>
            <a:br>
              <a:rPr lang="pl-PL" sz="1300" b="1" i="0" baseline="0" dirty="0">
                <a:effectLst/>
              </a:rPr>
            </a:br>
            <a:r>
              <a:rPr lang="pl-PL" sz="1300" b="0" i="0" baseline="0" dirty="0">
                <a:effectLst/>
              </a:rPr>
              <a:t>oraz w maju/czerwcu dla I, II, III roku studiów</a:t>
            </a:r>
            <a:endParaRPr lang="pl-PL" sz="13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0755512997012274"/>
          <c:y val="0.22169454967841198"/>
          <c:w val="0.35843784547031793"/>
          <c:h val="0.60978690723052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63-492E-BC22-4462ED2B78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63-492E-BC22-4462ED2B78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63-492E-BC22-4462ED2B78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463-492E-BC22-4462ED2B78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463-492E-BC22-4462ED2B7871}"/>
              </c:ext>
            </c:extLst>
          </c:dPt>
          <c:dLbls>
            <c:dLbl>
              <c:idx val="0"/>
              <c:layout>
                <c:manualLayout>
                  <c:x val="-2.2305607939476894E-2"/>
                  <c:y val="4.55759763161236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63-492E-BC22-4462ED2B7871}"/>
                </c:ext>
              </c:extLst>
            </c:dLbl>
            <c:dLbl>
              <c:idx val="1"/>
              <c:layout>
                <c:manualLayout>
                  <c:x val="-3.2144671162398497E-2"/>
                  <c:y val="4.97674321620635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63-492E-BC22-4462ED2B7871}"/>
                </c:ext>
              </c:extLst>
            </c:dLbl>
            <c:dLbl>
              <c:idx val="2"/>
              <c:layout>
                <c:manualLayout>
                  <c:x val="-3.9084376483342245E-2"/>
                  <c:y val="-2.98700830956668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63-492E-BC22-4462ED2B7871}"/>
                </c:ext>
              </c:extLst>
            </c:dLbl>
            <c:dLbl>
              <c:idx val="3"/>
              <c:layout>
                <c:manualLayout>
                  <c:x val="-7.62736749753537E-3"/>
                  <c:y val="-6.77594149547120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63-492E-BC22-4462ED2B7871}"/>
                </c:ext>
              </c:extLst>
            </c:dLbl>
            <c:dLbl>
              <c:idx val="4"/>
              <c:layout>
                <c:manualLayout>
                  <c:x val="5.5131598638423748E-2"/>
                  <c:y val="6.843541388676201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63-492E-BC22-4462ED2B787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'15_CZERWCA'!$I$743:$M$743</c:f>
              <c:strCache>
                <c:ptCount val="5"/>
                <c:pt idx="0">
                  <c:v> bardzo źle (101)</c:v>
                </c:pt>
                <c:pt idx="1">
                  <c:v> źle (119)</c:v>
                </c:pt>
                <c:pt idx="2">
                  <c:v> zadowalająco (208)</c:v>
                </c:pt>
                <c:pt idx="3">
                  <c:v> dobrze (335)</c:v>
                </c:pt>
                <c:pt idx="4">
                  <c:v> bardzo dobrze (431)</c:v>
                </c:pt>
              </c:strCache>
            </c:strRef>
          </c:cat>
          <c:val>
            <c:numRef>
              <c:f>'15_CZERWCA'!$I$744:$M$744</c:f>
              <c:numCache>
                <c:formatCode>General</c:formatCode>
                <c:ptCount val="5"/>
                <c:pt idx="0">
                  <c:v>101</c:v>
                </c:pt>
                <c:pt idx="1">
                  <c:v>119</c:v>
                </c:pt>
                <c:pt idx="2">
                  <c:v>208</c:v>
                </c:pt>
                <c:pt idx="3">
                  <c:v>335</c:v>
                </c:pt>
                <c:pt idx="4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63-492E-BC22-4462ED2B787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endParaRPr lang="pl-PL" sz="1800" b="0" i="0" u="none" strike="noStrike" baseline="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sz="1800" b="0" i="0" u="none" strike="noStrike" baseline="0" dirty="0">
                <a:effectLst/>
              </a:rPr>
              <a:t>Jak oceniasz funkcjonowanie: Szatni i portierni</a:t>
            </a:r>
            <a:br>
              <a:rPr lang="pl-PL" sz="1800" b="0" i="0" u="none" strike="noStrike" baseline="0" dirty="0">
                <a:effectLst/>
              </a:rPr>
            </a:br>
            <a:r>
              <a:rPr lang="pl-PL" sz="1300" b="0" i="0" baseline="0" dirty="0">
                <a:effectLst/>
              </a:rPr>
              <a:t>Wyniki ankiet przeprowadzonych  w lutym (studenci IV roku i Pielęgniarstwo mgr)</a:t>
            </a:r>
            <a:r>
              <a:rPr lang="pl-PL" sz="1300" b="1" i="0" baseline="0" dirty="0">
                <a:effectLst/>
              </a:rPr>
              <a:t> </a:t>
            </a:r>
            <a:br>
              <a:rPr lang="pl-PL" sz="1300" b="1" i="0" baseline="0" dirty="0">
                <a:effectLst/>
              </a:rPr>
            </a:br>
            <a:r>
              <a:rPr lang="pl-PL" sz="1300" b="0" i="0" baseline="0" dirty="0">
                <a:effectLst/>
              </a:rPr>
              <a:t>oraz w maju/czerwcu dla I, II, III roku studiów</a:t>
            </a:r>
            <a:endParaRPr lang="pl-PL" sz="13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0780682880367927"/>
          <c:y val="0.29762044327792359"/>
          <c:w val="0.36219203313698223"/>
          <c:h val="0.613490667833187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20-4738-8911-5E1C31A8B6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20-4738-8911-5E1C31A8B6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920-4738-8911-5E1C31A8B6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920-4738-8911-5E1C31A8B6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920-4738-8911-5E1C31A8B6F4}"/>
              </c:ext>
            </c:extLst>
          </c:dPt>
          <c:dLbls>
            <c:dLbl>
              <c:idx val="0"/>
              <c:layout>
                <c:manualLayout>
                  <c:x val="-9.9406512239067463E-2"/>
                  <c:y val="1.5949599774725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0-4738-8911-5E1C31A8B6F4}"/>
                </c:ext>
              </c:extLst>
            </c:dLbl>
            <c:dLbl>
              <c:idx val="1"/>
              <c:layout>
                <c:manualLayout>
                  <c:x val="2.5887295061568571E-2"/>
                  <c:y val="2.62000654336990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20-4738-8911-5E1C31A8B6F4}"/>
                </c:ext>
              </c:extLst>
            </c:dLbl>
            <c:dLbl>
              <c:idx val="2"/>
              <c:layout>
                <c:manualLayout>
                  <c:x val="-5.728394570147758E-2"/>
                  <c:y val="6.343352212890648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20-4738-8911-5E1C31A8B6F4}"/>
                </c:ext>
              </c:extLst>
            </c:dLbl>
            <c:dLbl>
              <c:idx val="3"/>
              <c:layout>
                <c:manualLayout>
                  <c:x val="-5.4813502294514135E-2"/>
                  <c:y val="-5.76928815622920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20-4738-8911-5E1C31A8B6F4}"/>
                </c:ext>
              </c:extLst>
            </c:dLbl>
            <c:dLbl>
              <c:idx val="4"/>
              <c:layout>
                <c:manualLayout>
                  <c:x val="6.2731052423756734E-2"/>
                  <c:y val="-1.3987945224506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20-4738-8911-5E1C31A8B6F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'15_CZERWCA'!$J$783:$N$783</c:f>
              <c:strCache>
                <c:ptCount val="5"/>
                <c:pt idx="0">
                  <c:v> bardzo źle (60)</c:v>
                </c:pt>
                <c:pt idx="1">
                  <c:v> źle (54)</c:v>
                </c:pt>
                <c:pt idx="2">
                  <c:v> zadowalająco (160)</c:v>
                </c:pt>
                <c:pt idx="3">
                  <c:v> dobrze (299)</c:v>
                </c:pt>
                <c:pt idx="4">
                  <c:v> bardzo dobrze (621)</c:v>
                </c:pt>
              </c:strCache>
            </c:strRef>
          </c:cat>
          <c:val>
            <c:numRef>
              <c:f>'15_CZERWCA'!$J$784:$N$784</c:f>
              <c:numCache>
                <c:formatCode>General</c:formatCode>
                <c:ptCount val="5"/>
                <c:pt idx="0">
                  <c:v>60</c:v>
                </c:pt>
                <c:pt idx="1">
                  <c:v>54</c:v>
                </c:pt>
                <c:pt idx="2">
                  <c:v>160</c:v>
                </c:pt>
                <c:pt idx="3">
                  <c:v>299</c:v>
                </c:pt>
                <c:pt idx="4">
                  <c:v>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20-4738-8911-5E1C31A8B6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0" i="0" baseline="0" dirty="0">
                <a:effectLst/>
              </a:rPr>
              <a:t>Średnia poszczególnych kierunków </a:t>
            </a:r>
            <a:r>
              <a:rPr lang="pl-PL" sz="1800" b="1" i="0" baseline="0" dirty="0">
                <a:effectLst/>
              </a:rPr>
              <a:t> </a:t>
            </a:r>
            <a:endParaRPr lang="pl-PL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'15_CZERWCA'!$A$61:$A$78</c:f>
              <c:strCache>
                <c:ptCount val="18"/>
                <c:pt idx="0">
                  <c:v>MI</c:v>
                </c:pt>
                <c:pt idx="1">
                  <c:v>BUD</c:v>
                </c:pt>
                <c:pt idx="2">
                  <c:v>DSdT</c:v>
                </c:pt>
                <c:pt idx="3">
                  <c:v>INF</c:v>
                </c:pt>
                <c:pt idx="4">
                  <c:v>PIiBŻ</c:v>
                </c:pt>
                <c:pt idx="5">
                  <c:v>WF</c:v>
                </c:pt>
                <c:pt idx="6">
                  <c:v>ZARZ</c:v>
                </c:pt>
                <c:pt idx="7">
                  <c:v>TOW</c:v>
                </c:pt>
                <c:pt idx="8">
                  <c:v>ZIEL</c:v>
                </c:pt>
                <c:pt idx="9">
                  <c:v>FA</c:v>
                </c:pt>
                <c:pt idx="10">
                  <c:v>ENE</c:v>
                </c:pt>
                <c:pt idx="11">
                  <c:v>PIEL</c:v>
                </c:pt>
                <c:pt idx="12">
                  <c:v>POŁ</c:v>
                </c:pt>
                <c:pt idx="13">
                  <c:v>IP </c:v>
                </c:pt>
                <c:pt idx="14">
                  <c:v>MBM</c:v>
                </c:pt>
                <c:pt idx="15">
                  <c:v>TiR</c:v>
                </c:pt>
                <c:pt idx="16">
                  <c:v>IS</c:v>
                </c:pt>
                <c:pt idx="17">
                  <c:v>PED</c:v>
                </c:pt>
              </c:strCache>
            </c:strRef>
          </c:cat>
          <c:val>
            <c:numRef>
              <c:f>'15_CZERWCA'!$B$61:$B$78</c:f>
              <c:numCache>
                <c:formatCode>0.00</c:formatCode>
                <c:ptCount val="18"/>
                <c:pt idx="0" formatCode="General">
                  <c:v>4.26</c:v>
                </c:pt>
                <c:pt idx="1">
                  <c:v>4.37</c:v>
                </c:pt>
                <c:pt idx="2">
                  <c:v>4.42</c:v>
                </c:pt>
                <c:pt idx="3">
                  <c:v>4.5</c:v>
                </c:pt>
                <c:pt idx="4">
                  <c:v>4.5199999999999996</c:v>
                </c:pt>
                <c:pt idx="5">
                  <c:v>4.53</c:v>
                </c:pt>
                <c:pt idx="6">
                  <c:v>4.5599999999999996</c:v>
                </c:pt>
                <c:pt idx="7">
                  <c:v>4.57</c:v>
                </c:pt>
                <c:pt idx="8">
                  <c:v>4.58</c:v>
                </c:pt>
                <c:pt idx="9">
                  <c:v>4.6399999999999997</c:v>
                </c:pt>
                <c:pt idx="10">
                  <c:v>4.6500000000000004</c:v>
                </c:pt>
                <c:pt idx="11">
                  <c:v>4.68</c:v>
                </c:pt>
                <c:pt idx="12">
                  <c:v>4.68</c:v>
                </c:pt>
                <c:pt idx="13">
                  <c:v>4.72</c:v>
                </c:pt>
                <c:pt idx="14">
                  <c:v>4.74</c:v>
                </c:pt>
                <c:pt idx="15">
                  <c:v>4.74</c:v>
                </c:pt>
                <c:pt idx="16">
                  <c:v>4.78</c:v>
                </c:pt>
                <c:pt idx="17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F-44A7-9A87-12E5666568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6714079"/>
        <c:axId val="136728223"/>
      </c:barChart>
      <c:catAx>
        <c:axId val="136714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728223"/>
        <c:crosses val="autoZero"/>
        <c:auto val="1"/>
        <c:lblAlgn val="ctr"/>
        <c:lblOffset val="100"/>
        <c:noMultiLvlLbl val="0"/>
      </c:catAx>
      <c:valAx>
        <c:axId val="13672822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71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Udział studentów w ocenie procesu kształcenia </a:t>
            </a:r>
            <a:br>
              <a:rPr lang="pl-PL" sz="1800" b="1" i="0" baseline="0" dirty="0">
                <a:effectLst/>
              </a:rPr>
            </a:br>
            <a:r>
              <a:rPr lang="pl-PL" sz="1800" b="1" i="0" baseline="0" dirty="0">
                <a:effectLst/>
              </a:rPr>
              <a:t>w roku akademickim 2021/2022</a:t>
            </a:r>
            <a:endParaRPr lang="pl-PL" dirty="0">
              <a:effectLst/>
            </a:endParaRPr>
          </a:p>
          <a:p>
            <a:pPr>
              <a:defRPr/>
            </a:pPr>
            <a:r>
              <a:rPr lang="pl-PL" sz="1400" b="0" i="0" baseline="0" dirty="0">
                <a:effectLst/>
              </a:rPr>
              <a:t>(Wyniki ankiet przeprowadzonych w lutym (Pielęgniarstwo mgr) w maju/czerwcu dla I, II, II roku i studiów)</a:t>
            </a:r>
            <a:endParaRPr lang="pl-PL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0235474103257307E-2"/>
          <c:y val="0.15007407407407408"/>
          <c:w val="0.90157529324801966"/>
          <c:h val="0.816225430154564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'15_CZERWCA'!$P$5:$P$27</c:f>
              <c:strCache>
                <c:ptCount val="23"/>
                <c:pt idx="0">
                  <c:v>AiR</c:v>
                </c:pt>
                <c:pt idx="1">
                  <c:v>MKJ</c:v>
                </c:pt>
                <c:pt idx="2">
                  <c:v>Piel II stopień</c:v>
                </c:pt>
                <c:pt idx="3">
                  <c:v>IP II stopień</c:v>
                </c:pt>
                <c:pt idx="4">
                  <c:v>Ener</c:v>
                </c:pt>
                <c:pt idx="5">
                  <c:v>IŚ</c:v>
                </c:pt>
                <c:pt idx="6">
                  <c:v>WF</c:v>
                </c:pt>
                <c:pt idx="7">
                  <c:v>Bud</c:v>
                </c:pt>
                <c:pt idx="8">
                  <c:v>FA</c:v>
                </c:pt>
                <c:pt idx="9">
                  <c:v>Zarz II stopień</c:v>
                </c:pt>
                <c:pt idx="10">
                  <c:v>DSDT</c:v>
                </c:pt>
                <c:pt idx="11">
                  <c:v>Info</c:v>
                </c:pt>
                <c:pt idx="12">
                  <c:v>Położ</c:v>
                </c:pt>
                <c:pt idx="13">
                  <c:v>MBM</c:v>
                </c:pt>
                <c:pt idx="14">
                  <c:v>Piel</c:v>
                </c:pt>
                <c:pt idx="15">
                  <c:v>Zarz</c:v>
                </c:pt>
                <c:pt idx="16">
                  <c:v>Ziel</c:v>
                </c:pt>
                <c:pt idx="17">
                  <c:v>PiBŻ</c:v>
                </c:pt>
                <c:pt idx="18">
                  <c:v>MI</c:v>
                </c:pt>
                <c:pt idx="19">
                  <c:v>Tow</c:v>
                </c:pt>
                <c:pt idx="20">
                  <c:v>TiR</c:v>
                </c:pt>
                <c:pt idx="21">
                  <c:v>Ped PSOiTP</c:v>
                </c:pt>
                <c:pt idx="22">
                  <c:v>Ped MGR</c:v>
                </c:pt>
              </c:strCache>
            </c:strRef>
          </c:cat>
          <c:val>
            <c:numRef>
              <c:f>'15_CZERWCA'!$T$5:$T$27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 formatCode="0.00%">
                  <c:v>0.21149999999999999</c:v>
                </c:pt>
                <c:pt idx="3" formatCode="0.00%">
                  <c:v>0.38579999999999998</c:v>
                </c:pt>
                <c:pt idx="4" formatCode="0.00%">
                  <c:v>0.43240000000000001</c:v>
                </c:pt>
                <c:pt idx="5" formatCode="0.00%">
                  <c:v>0.43930000000000002</c:v>
                </c:pt>
                <c:pt idx="6" formatCode="0.00%">
                  <c:v>0.45090000000000002</c:v>
                </c:pt>
                <c:pt idx="7" formatCode="0.00%">
                  <c:v>0.51919999999999999</c:v>
                </c:pt>
                <c:pt idx="8" formatCode="0%">
                  <c:v>0.53</c:v>
                </c:pt>
                <c:pt idx="9" formatCode="0.00%">
                  <c:v>0.55430000000000001</c:v>
                </c:pt>
                <c:pt idx="10" formatCode="0.00%">
                  <c:v>0.60599999999999998</c:v>
                </c:pt>
                <c:pt idx="11" formatCode="0%">
                  <c:v>0.66</c:v>
                </c:pt>
                <c:pt idx="12" formatCode="0.00%">
                  <c:v>0.66659999999999997</c:v>
                </c:pt>
                <c:pt idx="13" formatCode="0.00%">
                  <c:v>0.70089999999999997</c:v>
                </c:pt>
                <c:pt idx="14" formatCode="0%">
                  <c:v>0.73</c:v>
                </c:pt>
                <c:pt idx="15" formatCode="0.00%">
                  <c:v>0.79010000000000002</c:v>
                </c:pt>
                <c:pt idx="16" formatCode="0.00%">
                  <c:v>0.80640000000000001</c:v>
                </c:pt>
                <c:pt idx="17" formatCode="0.00%">
                  <c:v>0.84209999999999996</c:v>
                </c:pt>
                <c:pt idx="18" formatCode="0.00%">
                  <c:v>0.84609999999999996</c:v>
                </c:pt>
                <c:pt idx="19" formatCode="0.00%">
                  <c:v>0.875</c:v>
                </c:pt>
                <c:pt idx="20" formatCode="0.00%">
                  <c:v>0.88229999999999997</c:v>
                </c:pt>
                <c:pt idx="21" formatCode="0.00%">
                  <c:v>0.92400000000000004</c:v>
                </c:pt>
                <c:pt idx="22" formatCode="0.00%">
                  <c:v>0.95620000000000005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0-445C-9DAD-53F0CE883A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71808223"/>
        <c:axId val="1571792415"/>
      </c:barChart>
      <c:catAx>
        <c:axId val="1571808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1792415"/>
        <c:crosses val="autoZero"/>
        <c:auto val="1"/>
        <c:lblAlgn val="ctr"/>
        <c:lblOffset val="100"/>
        <c:noMultiLvlLbl val="0"/>
      </c:catAx>
      <c:valAx>
        <c:axId val="157179241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71808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Czy na wszystkich zajęciach podane zostały założone efekty kształcenia </a:t>
            </a:r>
            <a:br>
              <a:rPr lang="pl-PL" sz="1800" b="1" i="0" baseline="0" dirty="0">
                <a:effectLst/>
              </a:rPr>
            </a:br>
            <a:r>
              <a:rPr lang="pl-PL" sz="1800" b="1" i="0" baseline="0" dirty="0">
                <a:effectLst/>
              </a:rPr>
              <a:t>w zakresie wiedzy, umiejętności, kompetencji społecznych? </a:t>
            </a:r>
            <a:endParaRPr lang="pl-PL" dirty="0">
              <a:effectLst/>
            </a:endParaRPr>
          </a:p>
          <a:p>
            <a:pPr>
              <a:defRPr/>
            </a:pPr>
            <a:r>
              <a:rPr lang="pl-PL" sz="1400" b="0" i="0" baseline="0" dirty="0">
                <a:effectLst/>
              </a:rPr>
              <a:t>Wyniki ankiet przeprowadzonych  w lutym (studenci IV roku i Pielęgniarstwo mgr) </a:t>
            </a:r>
            <a:br>
              <a:rPr lang="pl-PL" sz="1400" b="0" i="0" baseline="0" dirty="0">
                <a:effectLst/>
              </a:rPr>
            </a:br>
            <a:r>
              <a:rPr lang="pl-PL" sz="1400" b="0" i="0" baseline="0" dirty="0">
                <a:effectLst/>
              </a:rPr>
              <a:t>oraz w maju/czerwcu dla I, II, III roku studió</a:t>
            </a:r>
            <a:endParaRPr lang="pl-PL" sz="1400" dirty="0">
              <a:effectLst/>
            </a:endParaRPr>
          </a:p>
        </c:rich>
      </c:tx>
      <c:layout>
        <c:manualLayout>
          <c:xMode val="edge"/>
          <c:yMode val="edge"/>
          <c:x val="0.21014831457970518"/>
          <c:y val="5.3703703703703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9056775647826244"/>
          <c:y val="0.2557962962962963"/>
          <c:w val="0.36875180199399898"/>
          <c:h val="0.625685185185185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E3-4B02-BB8B-85EEF9416D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E3-4B02-BB8B-85EEF9416D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E3-4B02-BB8B-85EEF9416D58}"/>
              </c:ext>
            </c:extLst>
          </c:dPt>
          <c:dLbls>
            <c:dLbl>
              <c:idx val="0"/>
              <c:layout>
                <c:manualLayout>
                  <c:x val="5.958476372704385E-4"/>
                  <c:y val="-0.12215286089238846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3-4B02-BB8B-85EEF9416D58}"/>
                </c:ext>
              </c:extLst>
            </c:dLbl>
            <c:dLbl>
              <c:idx val="1"/>
              <c:layout>
                <c:manualLayout>
                  <c:x val="3.3070772186605563E-2"/>
                  <c:y val="5.971568970545343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875889180645412E-2"/>
                      <c:h val="3.3287547389909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E3-4B02-BB8B-85EEF9416D58}"/>
                </c:ext>
              </c:extLst>
            </c:dLbl>
            <c:dLbl>
              <c:idx val="2"/>
              <c:layout>
                <c:manualLayout>
                  <c:x val="2.4604898888528525E-2"/>
                  <c:y val="6.644514435695543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E3-4B02-BB8B-85EEF9416D5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'15_CZERWCA'!$B$94:$D$94</c:f>
              <c:strCache>
                <c:ptCount val="3"/>
                <c:pt idx="0">
                  <c:v>Tak (1030)</c:v>
                </c:pt>
                <c:pt idx="1">
                  <c:v>Nie (64)</c:v>
                </c:pt>
                <c:pt idx="2">
                  <c:v>Wskazano miejsce, gdzie można je znaleźć (100)</c:v>
                </c:pt>
              </c:strCache>
            </c:strRef>
          </c:cat>
          <c:val>
            <c:numRef>
              <c:f>'15_CZERWCA'!$B$95:$D$95</c:f>
              <c:numCache>
                <c:formatCode>General</c:formatCode>
                <c:ptCount val="3"/>
                <c:pt idx="0">
                  <c:v>1030</c:v>
                </c:pt>
                <c:pt idx="1">
                  <c:v>64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E3-4B02-BB8B-85EEF9416D5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34209548215665"/>
          <c:y val="0.47614488188976378"/>
          <c:w val="0.28009193553169087"/>
          <c:h val="0.155760425780110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u="none" strike="noStrike" baseline="0" dirty="0">
                <a:effectLst/>
              </a:rPr>
              <a:t>Czy na wszystkich zajęciach zostały podane treści kształcenia i warunki zaliczenia? </a:t>
            </a:r>
            <a:endParaRPr lang="pl-PL" sz="1800" b="0" i="0" baseline="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sz="1400" b="0" i="0" baseline="0" dirty="0">
                <a:effectLst/>
              </a:rPr>
              <a:t>Wyniki ankiet przeprowadzonych  w lutym (studenci IV roku i Pielęgniarstwo mgr) </a:t>
            </a:r>
            <a:br>
              <a:rPr lang="pl-PL" sz="1400" b="0" i="0" baseline="0" dirty="0">
                <a:effectLst/>
              </a:rPr>
            </a:br>
            <a:r>
              <a:rPr lang="pl-PL" sz="1400" b="0" i="0" baseline="0" dirty="0">
                <a:effectLst/>
              </a:rPr>
              <a:t>oraz w maju/czerwcu dla I, II, III roku i studiów mgr</a:t>
            </a:r>
            <a:endParaRPr lang="pl-PL" sz="1400" dirty="0">
              <a:effectLst/>
            </a:endParaRPr>
          </a:p>
        </c:rich>
      </c:tx>
      <c:layout>
        <c:manualLayout>
          <c:xMode val="edge"/>
          <c:yMode val="edge"/>
          <c:x val="0.16569285594464825"/>
          <c:y val="4.2592598803236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2943536910333904"/>
          <c:y val="0.21532417837914528"/>
          <c:w val="0.35222236812434343"/>
          <c:h val="0.597638757310988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06-4C28-ACE2-C85F488980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06-4C28-ACE2-C85F488980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06-4C28-ACE2-C85F4889809C}"/>
              </c:ext>
            </c:extLst>
          </c:dPt>
          <c:dLbls>
            <c:dLbl>
              <c:idx val="0"/>
              <c:layout>
                <c:manualLayout>
                  <c:x val="3.6440548961728887E-4"/>
                  <c:y val="-7.11319783329326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06-4C28-ACE2-C85F4889809C}"/>
                </c:ext>
              </c:extLst>
            </c:dLbl>
            <c:dLbl>
              <c:idx val="1"/>
              <c:layout>
                <c:manualLayout>
                  <c:x val="2.7560680220870781E-2"/>
                  <c:y val="6.82261474261225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06-4C28-ACE2-C85F4889809C}"/>
                </c:ext>
              </c:extLst>
            </c:dLbl>
            <c:dLbl>
              <c:idx val="2"/>
              <c:layout>
                <c:manualLayout>
                  <c:x val="7.3881028212870051E-3"/>
                  <c:y val="6.81385545244914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06-4C28-ACE2-C85F4889809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'15_CZERWCA'!$B$152:$D$152</c:f>
              <c:strCache>
                <c:ptCount val="3"/>
                <c:pt idx="0">
                  <c:v>Tak (1100)</c:v>
                </c:pt>
                <c:pt idx="1">
                  <c:v>Nie (43)</c:v>
                </c:pt>
                <c:pt idx="2">
                  <c:v>Wskazano miejsce, gdzie można je znaleźć (51)</c:v>
                </c:pt>
              </c:strCache>
            </c:strRef>
          </c:cat>
          <c:val>
            <c:numRef>
              <c:f>'15_CZERWCA'!$B$153:$D$153</c:f>
              <c:numCache>
                <c:formatCode>General</c:formatCode>
                <c:ptCount val="3"/>
                <c:pt idx="0">
                  <c:v>1100</c:v>
                </c:pt>
                <c:pt idx="1">
                  <c:v>43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06-4C28-ACE2-C85F4889809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 sz="1500" b="1" i="0" u="none" strike="noStrike" baseline="0" dirty="0">
              <a:effectLst/>
            </a:endParaRPr>
          </a:p>
          <a:p>
            <a:pPr>
              <a:defRPr/>
            </a:pPr>
            <a:r>
              <a:rPr lang="pl-PL" sz="1500" b="1" i="0" u="none" strike="noStrike" baseline="0" dirty="0">
                <a:effectLst/>
              </a:rPr>
              <a:t>Jak oceniasz odbyte praktyki zawodowe/kształcenie praktyczne na Pielęgniarstwie</a:t>
            </a:r>
            <a:br>
              <a:rPr lang="pl-PL" sz="1500" b="1" i="0" u="none" strike="noStrike" baseline="0" dirty="0">
                <a:effectLst/>
              </a:rPr>
            </a:br>
            <a:r>
              <a:rPr lang="pl-PL" sz="1500" b="1" i="0" u="none" strike="noStrike" baseline="0" dirty="0">
                <a:effectLst/>
              </a:rPr>
              <a:t>(jeśli były(o) realizowane) pod względem: opieki z ramienia uczelni </a:t>
            </a:r>
            <a:r>
              <a:rPr lang="pl-PL" sz="1500" b="1" i="0" u="none" strike="noStrike" baseline="0" dirty="0"/>
              <a:t> </a:t>
            </a:r>
            <a:br>
              <a:rPr lang="pl-PL" sz="1500" b="1" i="0" u="none" strike="noStrike" baseline="0" dirty="0"/>
            </a:br>
            <a:r>
              <a:rPr lang="pl-PL" sz="1300" b="0" i="0" u="none" strike="noStrike" baseline="0" dirty="0">
                <a:effectLst/>
              </a:rPr>
              <a:t>Wyniki ankiet przeprowadzonych  w lutym (studenci IV roku)</a:t>
            </a:r>
            <a:endParaRPr lang="pl-PL" sz="13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2602052745590204"/>
          <c:y val="0.26757411309042189"/>
          <c:w val="0.35208506687755736"/>
          <c:h val="0.597240682012348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79-4455-9620-3F40403E1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79-4455-9620-3F40403E1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79-4455-9620-3F40403E1F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79-4455-9620-3F40403E1F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579-4455-9620-3F40403E1F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579-4455-9620-3F40403E1F68}"/>
              </c:ext>
            </c:extLst>
          </c:dPt>
          <c:dLbls>
            <c:dLbl>
              <c:idx val="0"/>
              <c:layout>
                <c:manualLayout>
                  <c:x val="-5.9416325688546573E-2"/>
                  <c:y val="-2.10218753312737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9-4455-9620-3F40403E1F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9-4455-9620-3F40403E1F68}"/>
                </c:ext>
              </c:extLst>
            </c:dLbl>
            <c:dLbl>
              <c:idx val="2"/>
              <c:layout>
                <c:manualLayout>
                  <c:x val="8.1058015033372038E-2"/>
                  <c:y val="2.79836962369711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79-4455-9620-3F40403E1F68}"/>
                </c:ext>
              </c:extLst>
            </c:dLbl>
            <c:dLbl>
              <c:idx val="3"/>
              <c:layout>
                <c:manualLayout>
                  <c:x val="-3.5009082101828952E-2"/>
                  <c:y val="6.4081623331720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79-4455-9620-3F40403E1F68}"/>
                </c:ext>
              </c:extLst>
            </c:dLbl>
            <c:dLbl>
              <c:idx val="4"/>
              <c:layout>
                <c:manualLayout>
                  <c:x val="-5.8595297455091643E-2"/>
                  <c:y val="-3.27542195996151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79-4455-9620-3F40403E1F68}"/>
                </c:ext>
              </c:extLst>
            </c:dLbl>
            <c:dLbl>
              <c:idx val="5"/>
              <c:layout>
                <c:manualLayout>
                  <c:x val="5.0084710546323623E-2"/>
                  <c:y val="-4.6301666525048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79-4455-9620-3F40403E1F6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'15_CZERWCA'!$A$239:$F$239</c:f>
              <c:strCache>
                <c:ptCount val="6"/>
                <c:pt idx="0">
                  <c:v>brak odp. (1)</c:v>
                </c:pt>
                <c:pt idx="1">
                  <c:v>bardzo źle (0)</c:v>
                </c:pt>
                <c:pt idx="2">
                  <c:v>źle (3)</c:v>
                </c:pt>
                <c:pt idx="3">
                  <c:v>zadowalająco (6)</c:v>
                </c:pt>
                <c:pt idx="4">
                  <c:v> dbrze (22)</c:v>
                </c:pt>
                <c:pt idx="5">
                  <c:v> bardzo dobrze (82)</c:v>
                </c:pt>
              </c:strCache>
            </c:strRef>
          </c:cat>
          <c:val>
            <c:numRef>
              <c:f>'15_CZERWCA'!$A$240:$F$240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22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79-4455-9620-3F40403E1F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u="none" strike="noStrike" baseline="0" dirty="0">
                <a:effectLst/>
              </a:rPr>
              <a:t>Jak oceniasz odbyte praktyki zawodowe/kształcenie praktyczne na Pielęgniarstwie </a:t>
            </a:r>
            <a:br>
              <a:rPr lang="pl-PL" sz="1800" b="1" i="0" u="none" strike="noStrike" baseline="0" dirty="0">
                <a:effectLst/>
              </a:rPr>
            </a:br>
            <a:r>
              <a:rPr lang="pl-PL" sz="1800" b="1" i="0" u="none" strike="noStrike" baseline="0" dirty="0">
                <a:effectLst/>
              </a:rPr>
              <a:t>(jeśli były(o) realizowane) pod względem: opieki z ramienia uczelni </a:t>
            </a:r>
            <a:br>
              <a:rPr lang="pl-PL" sz="1800" b="1" i="0" u="none" strike="noStrike" baseline="0" dirty="0">
                <a:effectLst/>
              </a:rPr>
            </a:br>
            <a:r>
              <a:rPr lang="pl-PL" sz="1400" b="0" i="0" baseline="0" dirty="0">
                <a:effectLst/>
              </a:rPr>
              <a:t>Wyniki ankiet przeprowadzonych  w lutym (Pielęgniarstwo mgr)</a:t>
            </a:r>
            <a:r>
              <a:rPr lang="pl-PL" sz="1400" b="1" i="0" baseline="0" dirty="0">
                <a:effectLst/>
              </a:rPr>
              <a:t> </a:t>
            </a:r>
            <a:br>
              <a:rPr lang="pl-PL" sz="1400" b="1" i="0" baseline="0" dirty="0">
                <a:effectLst/>
              </a:rPr>
            </a:br>
            <a:r>
              <a:rPr lang="pl-PL" sz="1400" b="0" i="0" baseline="0" dirty="0">
                <a:effectLst/>
              </a:rPr>
              <a:t>oraz w maju/czerwcu dla I, II, III roku studió</a:t>
            </a:r>
            <a:endParaRPr lang="pl-PL" sz="1400" dirty="0">
              <a:effectLst/>
            </a:endParaRPr>
          </a:p>
        </c:rich>
      </c:tx>
      <c:layout>
        <c:manualLayout>
          <c:xMode val="edge"/>
          <c:yMode val="edge"/>
          <c:x val="0.15426301314572821"/>
          <c:y val="5.7407407407407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0856585479319676"/>
          <c:y val="0.25764814814814813"/>
          <c:w val="0.36911894106766707"/>
          <c:h val="0.625685185185185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CC8-4ADF-8D24-2C06CEAED0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CC8-4ADF-8D24-2C06CEAED0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CC8-4ADF-8D24-2C06CEAED0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CC8-4ADF-8D24-2C06CEAED0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CC8-4ADF-8D24-2C06CEAED0F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CC8-4ADF-8D24-2C06CEAED0F9}"/>
              </c:ext>
            </c:extLst>
          </c:dPt>
          <c:dLbls>
            <c:dLbl>
              <c:idx val="0"/>
              <c:layout>
                <c:manualLayout>
                  <c:x val="-1.3211933225648368E-2"/>
                  <c:y val="6.53018882299515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C8-4ADF-8D24-2C06CEAED0F9}"/>
                </c:ext>
              </c:extLst>
            </c:dLbl>
            <c:dLbl>
              <c:idx val="1"/>
              <c:layout>
                <c:manualLayout>
                  <c:x val="-2.7448602676937571E-2"/>
                  <c:y val="6.40793155022253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C8-4ADF-8D24-2C06CEAED0F9}"/>
                </c:ext>
              </c:extLst>
            </c:dLbl>
            <c:dLbl>
              <c:idx val="2"/>
              <c:layout>
                <c:manualLayout>
                  <c:x val="-4.0463840958035874E-2"/>
                  <c:y val="6.17449585931868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C8-4ADF-8D24-2C06CEAED0F9}"/>
                </c:ext>
              </c:extLst>
            </c:dLbl>
            <c:dLbl>
              <c:idx val="3"/>
              <c:layout>
                <c:manualLayout>
                  <c:x val="-5.4118587191631477E-2"/>
                  <c:y val="-6.357345694865925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C8-4ADF-8D24-2C06CEAED0F9}"/>
                </c:ext>
              </c:extLst>
            </c:dLbl>
            <c:dLbl>
              <c:idx val="4"/>
              <c:layout>
                <c:manualLayout>
                  <c:x val="4.7949221690165474E-2"/>
                  <c:y val="-8.64171780077912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C8-4ADF-8D24-2C06CEAED0F9}"/>
                </c:ext>
              </c:extLst>
            </c:dLbl>
            <c:dLbl>
              <c:idx val="5"/>
              <c:layout>
                <c:manualLayout>
                  <c:x val="-5.8515459731976922E-2"/>
                  <c:y val="8.847326397840370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C8-4ADF-8D24-2C06CEAED0F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'15_CZERWCA'!$J$189:$O$189</c:f>
              <c:strCache>
                <c:ptCount val="6"/>
                <c:pt idx="0">
                  <c:v>bardzo źle (26)</c:v>
                </c:pt>
                <c:pt idx="1">
                  <c:v>źle (40)</c:v>
                </c:pt>
                <c:pt idx="2">
                  <c:v>zadowalająco (87)</c:v>
                </c:pt>
                <c:pt idx="3">
                  <c:v>dobrze (192)</c:v>
                </c:pt>
                <c:pt idx="4">
                  <c:v>bardzo dobrze (430)</c:v>
                </c:pt>
                <c:pt idx="5">
                  <c:v>brak odp. (4)</c:v>
                </c:pt>
              </c:strCache>
            </c:strRef>
          </c:cat>
          <c:val>
            <c:numRef>
              <c:f>'15_CZERWCA'!$J$190:$O$190</c:f>
              <c:numCache>
                <c:formatCode>General</c:formatCode>
                <c:ptCount val="6"/>
                <c:pt idx="0">
                  <c:v>26</c:v>
                </c:pt>
                <c:pt idx="1">
                  <c:v>40</c:v>
                </c:pt>
                <c:pt idx="2">
                  <c:v>87</c:v>
                </c:pt>
                <c:pt idx="3">
                  <c:v>192</c:v>
                </c:pt>
                <c:pt idx="4">
                  <c:v>430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C8-4ADF-8D24-2C06CEAED0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 dirty="0">
                <a:effectLst/>
              </a:rPr>
              <a:t>Jak oceniasz odbyte praktyki zawodowe/kształcenie praktyczne na Pielęgniarstwie </a:t>
            </a:r>
            <a:br>
              <a:rPr lang="pl-PL" sz="1800" b="1" i="0" baseline="0" dirty="0">
                <a:effectLst/>
              </a:rPr>
            </a:br>
            <a:r>
              <a:rPr lang="pl-PL" sz="1800" b="1" i="0" baseline="0" dirty="0">
                <a:effectLst/>
              </a:rPr>
              <a:t>(jeśli były(o) realizowane) pod względem: instytucji przyjmującej na praktykę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pPr>
            <a:r>
              <a:rPr lang="pl-PL" sz="1300" b="0" i="0" baseline="0" dirty="0">
                <a:effectLst/>
              </a:rPr>
              <a:t>Wyniki ankiet przeprowadzonych  w lutym (Pielęgniarstwo mgr)</a:t>
            </a:r>
            <a:r>
              <a:rPr lang="pl-PL" sz="1300" b="1" i="0" baseline="0" dirty="0">
                <a:effectLst/>
              </a:rPr>
              <a:t> </a:t>
            </a:r>
            <a:br>
              <a:rPr lang="pl-PL" sz="1300" b="1" i="0" baseline="0" dirty="0">
                <a:effectLst/>
              </a:rPr>
            </a:br>
            <a:r>
              <a:rPr lang="pl-PL" sz="1300" b="0" i="0" baseline="0" dirty="0">
                <a:effectLst/>
              </a:rPr>
              <a:t>oraz w maju/czerwcu dla studentów I,</a:t>
            </a:r>
            <a:endParaRPr lang="pl-PL" sz="13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1532523854824634"/>
          <c:y val="0.26723644266401525"/>
          <c:w val="0.34992333420584043"/>
          <c:h val="0.659895849335417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08-47B8-A0F3-C00A0EC85B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08-47B8-A0F3-C00A0EC85B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08-47B8-A0F3-C00A0EC85B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08-47B8-A0F3-C00A0EC85B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08-47B8-A0F3-C00A0EC85B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408-47B8-A0F3-C00A0EC85B0A}"/>
              </c:ext>
            </c:extLst>
          </c:dPt>
          <c:dLbls>
            <c:dLbl>
              <c:idx val="0"/>
              <c:layout>
                <c:manualLayout>
                  <c:x val="-6.0204672832926451E-2"/>
                  <c:y val="-3.61121318168562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08-47B8-A0F3-C00A0EC85B0A}"/>
                </c:ext>
              </c:extLst>
            </c:dLbl>
            <c:dLbl>
              <c:idx val="1"/>
              <c:layout>
                <c:manualLayout>
                  <c:x val="7.400061891826841E-2"/>
                  <c:y val="-2.662000583260425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08-47B8-A0F3-C00A0EC85B0A}"/>
                </c:ext>
              </c:extLst>
            </c:dLbl>
            <c:dLbl>
              <c:idx val="2"/>
              <c:layout>
                <c:manualLayout>
                  <c:x val="-2.8241650897254382E-2"/>
                  <c:y val="6.55429567000963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08-47B8-A0F3-C00A0EC85B0A}"/>
                </c:ext>
              </c:extLst>
            </c:dLbl>
            <c:dLbl>
              <c:idx val="3"/>
              <c:layout>
                <c:manualLayout>
                  <c:x val="-5.0979637019386334E-2"/>
                  <c:y val="3.41982928710118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08-47B8-A0F3-C00A0EC85B0A}"/>
                </c:ext>
              </c:extLst>
            </c:dLbl>
            <c:dLbl>
              <c:idx val="4"/>
              <c:layout>
                <c:manualLayout>
                  <c:x val="2.7828068798312334E-2"/>
                  <c:y val="-0.1060882167495964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08-47B8-A0F3-C00A0EC85B0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08-47B8-A0F3-C00A0EC85B0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'15_CZERWCA'!$K$287:$P$287</c:f>
              <c:strCache>
                <c:ptCount val="6"/>
                <c:pt idx="0">
                  <c:v>bardzo źle (10)</c:v>
                </c:pt>
                <c:pt idx="1">
                  <c:v>źle (16)</c:v>
                </c:pt>
                <c:pt idx="2">
                  <c:v>zadowalająco (43)</c:v>
                </c:pt>
                <c:pt idx="3">
                  <c:v>dobrze (147)</c:v>
                </c:pt>
                <c:pt idx="4">
                  <c:v>bardzo dobrze (675)</c:v>
                </c:pt>
                <c:pt idx="5">
                  <c:v>brak odp. (2)</c:v>
                </c:pt>
              </c:strCache>
            </c:strRef>
          </c:cat>
          <c:val>
            <c:numRef>
              <c:f>'15_CZERWCA'!$K$288:$P$288</c:f>
              <c:numCache>
                <c:formatCode>General</c:formatCode>
                <c:ptCount val="6"/>
                <c:pt idx="0">
                  <c:v>10</c:v>
                </c:pt>
                <c:pt idx="1">
                  <c:v>16</c:v>
                </c:pt>
                <c:pt idx="2">
                  <c:v>43</c:v>
                </c:pt>
                <c:pt idx="3">
                  <c:v>147</c:v>
                </c:pt>
                <c:pt idx="4">
                  <c:v>675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08-47B8-A0F3-C00A0EC85B0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>
                <a:effectLst/>
              </a:rPr>
              <a:t>Jak oceniasz odbyte praktyki zawodowe/kształcenie praktyczne na pielęgniarstwie (jeśli były(o) realizowane) pod względem: instytucji przyjmującej na praktykę </a:t>
            </a:r>
            <a:br>
              <a:rPr lang="pl-PL" sz="1800" b="1" i="0" baseline="0">
                <a:effectLst/>
              </a:rPr>
            </a:br>
            <a:r>
              <a:rPr lang="pl-PL" sz="1300" b="0" i="0" baseline="0">
                <a:effectLst/>
              </a:rPr>
              <a:t>Wyniki ankiet przeprowadzonych  w lutym (studenci IV roku)</a:t>
            </a:r>
            <a:endParaRPr lang="pl-PL" sz="13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1241784219904239"/>
          <c:y val="0.21818518518518518"/>
          <c:w val="0.38475601977266921"/>
          <c:h val="0.65218518518518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20-443B-B60D-19218F24F2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20-443B-B60D-19218F24F2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720-443B-B60D-19218F24F2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720-443B-B60D-19218F24F2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720-443B-B60D-19218F24F20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20-443B-B60D-19218F24F20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20-443B-B60D-19218F24F20A}"/>
                </c:ext>
              </c:extLst>
            </c:dLbl>
            <c:dLbl>
              <c:idx val="2"/>
              <c:layout>
                <c:manualLayout>
                  <c:x val="0.10465192179147216"/>
                  <c:y val="3.9792069676402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20-443B-B60D-19218F24F20A}"/>
                </c:ext>
              </c:extLst>
            </c:dLbl>
            <c:dLbl>
              <c:idx val="3"/>
              <c:layout>
                <c:manualLayout>
                  <c:x val="-3.2291670519302679E-2"/>
                  <c:y val="8.20027290516883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20-443B-B60D-19218F24F20A}"/>
                </c:ext>
              </c:extLst>
            </c:dLbl>
            <c:dLbl>
              <c:idx val="4"/>
              <c:layout>
                <c:manualLayout>
                  <c:x val="-8.4543410902848306E-3"/>
                  <c:y val="-0.161664918587284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20-443B-B60D-19218F24F20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'15_CZERWCA'!$B$312:$F$312</c:f>
              <c:strCache>
                <c:ptCount val="5"/>
                <c:pt idx="0">
                  <c:v> bardzo źle (0)</c:v>
                </c:pt>
                <c:pt idx="1">
                  <c:v> źle (0)</c:v>
                </c:pt>
                <c:pt idx="2">
                  <c:v> zadowalająco (2)</c:v>
                </c:pt>
                <c:pt idx="3">
                  <c:v> dobrze (17)</c:v>
                </c:pt>
                <c:pt idx="4">
                  <c:v> bardzo dobrze (95)</c:v>
                </c:pt>
              </c:strCache>
            </c:strRef>
          </c:cat>
          <c:val>
            <c:numRef>
              <c:f>'15_CZERWCA'!$B$313:$F$313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17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20-443B-B60D-19218F24F20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81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69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49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1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8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76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08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01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08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77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67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4C1DF-2E61-4673-8162-183C33D606B9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7320-7123-4C06-8092-2A08037E2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96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524000" y="1938867"/>
            <a:ext cx="9144000" cy="2497666"/>
          </a:xfrm>
        </p:spPr>
        <p:txBody>
          <a:bodyPr>
            <a:normAutofit/>
          </a:bodyPr>
          <a:lstStyle/>
          <a:p>
            <a:r>
              <a:rPr lang="pl-PL" altLang="pl-PL" sz="5000" b="1" dirty="0">
                <a:latin typeface="Calibri" panose="020F0502020204030204" pitchFamily="34" charset="0"/>
                <a:cs typeface="Arial" panose="020B0604020202020204" pitchFamily="34" charset="0"/>
              </a:rPr>
              <a:t>Wyniki ankiet </a:t>
            </a:r>
            <a:br>
              <a:rPr lang="pl-PL" altLang="pl-PL" sz="50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5000" b="1" dirty="0">
                <a:latin typeface="Calibri" panose="020F0502020204030204" pitchFamily="34" charset="0"/>
                <a:cs typeface="Arial" panose="020B0604020202020204" pitchFamily="34" charset="0"/>
              </a:rPr>
              <a:t>oceny procesu kształcenia </a:t>
            </a:r>
            <a:br>
              <a:rPr lang="pl-PL" altLang="pl-PL" sz="50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5000" b="1" dirty="0">
                <a:latin typeface="Calibri" panose="020F0502020204030204" pitchFamily="34" charset="0"/>
                <a:cs typeface="Arial" panose="020B0604020202020204" pitchFamily="34" charset="0"/>
              </a:rPr>
              <a:t>za rok akademicki 2021/2022</a:t>
            </a:r>
            <a:endParaRPr lang="pl-PL" sz="5000" dirty="0">
              <a:latin typeface="Cairo Black" panose="00000A00000000000000" pitchFamily="2" charset="-78"/>
              <a:cs typeface="Cairo Black" panose="00000A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258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999824"/>
              </p:ext>
            </p:extLst>
          </p:nvPr>
        </p:nvGraphicFramePr>
        <p:xfrm>
          <a:off x="567267" y="0"/>
          <a:ext cx="1162473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706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635797"/>
              </p:ext>
            </p:extLst>
          </p:nvPr>
        </p:nvGraphicFramePr>
        <p:xfrm>
          <a:off x="533400" y="0"/>
          <a:ext cx="116586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991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71957"/>
              </p:ext>
            </p:extLst>
          </p:nvPr>
        </p:nvGraphicFramePr>
        <p:xfrm>
          <a:off x="550333" y="0"/>
          <a:ext cx="1164166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930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120836"/>
              </p:ext>
            </p:extLst>
          </p:nvPr>
        </p:nvGraphicFramePr>
        <p:xfrm>
          <a:off x="541867" y="0"/>
          <a:ext cx="1165013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178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190313"/>
              </p:ext>
            </p:extLst>
          </p:nvPr>
        </p:nvGraphicFramePr>
        <p:xfrm>
          <a:off x="567266" y="0"/>
          <a:ext cx="11624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05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072483"/>
              </p:ext>
            </p:extLst>
          </p:nvPr>
        </p:nvGraphicFramePr>
        <p:xfrm>
          <a:off x="550332" y="0"/>
          <a:ext cx="1164166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88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131290"/>
              </p:ext>
            </p:extLst>
          </p:nvPr>
        </p:nvGraphicFramePr>
        <p:xfrm>
          <a:off x="571500" y="0"/>
          <a:ext cx="116205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63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572275"/>
              </p:ext>
            </p:extLst>
          </p:nvPr>
        </p:nvGraphicFramePr>
        <p:xfrm>
          <a:off x="541868" y="0"/>
          <a:ext cx="116501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05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91232"/>
              </p:ext>
            </p:extLst>
          </p:nvPr>
        </p:nvGraphicFramePr>
        <p:xfrm>
          <a:off x="524934" y="0"/>
          <a:ext cx="11667066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43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177622"/>
              </p:ext>
            </p:extLst>
          </p:nvPr>
        </p:nvGraphicFramePr>
        <p:xfrm>
          <a:off x="533400" y="0"/>
          <a:ext cx="116586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307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223246"/>
              </p:ext>
            </p:extLst>
          </p:nvPr>
        </p:nvGraphicFramePr>
        <p:xfrm>
          <a:off x="575733" y="0"/>
          <a:ext cx="1161626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712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06478"/>
              </p:ext>
            </p:extLst>
          </p:nvPr>
        </p:nvGraphicFramePr>
        <p:xfrm>
          <a:off x="567266" y="0"/>
          <a:ext cx="11624733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367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9951"/>
              </p:ext>
            </p:extLst>
          </p:nvPr>
        </p:nvGraphicFramePr>
        <p:xfrm>
          <a:off x="544010" y="0"/>
          <a:ext cx="1164799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589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908368"/>
              </p:ext>
            </p:extLst>
          </p:nvPr>
        </p:nvGraphicFramePr>
        <p:xfrm>
          <a:off x="555585" y="0"/>
          <a:ext cx="1163641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86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05867"/>
              </p:ext>
            </p:extLst>
          </p:nvPr>
        </p:nvGraphicFramePr>
        <p:xfrm>
          <a:off x="555584" y="0"/>
          <a:ext cx="11636416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317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677464"/>
              </p:ext>
            </p:extLst>
          </p:nvPr>
        </p:nvGraphicFramePr>
        <p:xfrm>
          <a:off x="558800" y="0"/>
          <a:ext cx="116332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24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127945"/>
              </p:ext>
            </p:extLst>
          </p:nvPr>
        </p:nvGraphicFramePr>
        <p:xfrm>
          <a:off x="567159" y="0"/>
          <a:ext cx="1162484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236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413202"/>
              </p:ext>
            </p:extLst>
          </p:nvPr>
        </p:nvGraphicFramePr>
        <p:xfrm>
          <a:off x="558801" y="0"/>
          <a:ext cx="11633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3377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654</Words>
  <Application>Microsoft Office PowerPoint</Application>
  <PresentationFormat>Panoramiczny</PresentationFormat>
  <Paragraphs>39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Cairo Black</vt:lpstr>
      <vt:lpstr>Calibri</vt:lpstr>
      <vt:lpstr>Calibri Light</vt:lpstr>
      <vt:lpstr>Motyw pakietu Office</vt:lpstr>
      <vt:lpstr>Wyniki ankiet  oceny procesu kształcenia  za rok akademicki 2021/2022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jacek.wnuk</dc:creator>
  <cp:lastModifiedBy>Bernadeta Rajchel</cp:lastModifiedBy>
  <cp:revision>57</cp:revision>
  <cp:lastPrinted>2022-07-11T09:26:37Z</cp:lastPrinted>
  <dcterms:created xsi:type="dcterms:W3CDTF">2021-02-10T09:12:17Z</dcterms:created>
  <dcterms:modified xsi:type="dcterms:W3CDTF">2023-01-17T10:00:23Z</dcterms:modified>
</cp:coreProperties>
</file>