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9" r:id="rId1"/>
  </p:sldMasterIdLst>
  <p:notesMasterIdLst>
    <p:notesMasterId r:id="rId59"/>
  </p:notesMasterIdLst>
  <p:handoutMasterIdLst>
    <p:handoutMasterId r:id="rId60"/>
  </p:handoutMasterIdLst>
  <p:sldIdLst>
    <p:sldId id="274" r:id="rId2"/>
    <p:sldId id="362" r:id="rId3"/>
    <p:sldId id="277" r:id="rId4"/>
    <p:sldId id="358" r:id="rId5"/>
    <p:sldId id="367" r:id="rId6"/>
    <p:sldId id="368" r:id="rId7"/>
    <p:sldId id="369" r:id="rId8"/>
    <p:sldId id="370" r:id="rId9"/>
    <p:sldId id="333" r:id="rId10"/>
    <p:sldId id="371" r:id="rId11"/>
    <p:sldId id="321" r:id="rId12"/>
    <p:sldId id="360" r:id="rId13"/>
    <p:sldId id="361" r:id="rId14"/>
    <p:sldId id="359" r:id="rId15"/>
    <p:sldId id="284" r:id="rId16"/>
    <p:sldId id="334" r:id="rId17"/>
    <p:sldId id="280" r:id="rId18"/>
    <p:sldId id="288" r:id="rId19"/>
    <p:sldId id="336" r:id="rId20"/>
    <p:sldId id="335" r:id="rId21"/>
    <p:sldId id="326" r:id="rId22"/>
    <p:sldId id="346" r:id="rId23"/>
    <p:sldId id="328" r:id="rId24"/>
    <p:sldId id="327" r:id="rId25"/>
    <p:sldId id="355" r:id="rId26"/>
    <p:sldId id="354" r:id="rId27"/>
    <p:sldId id="372" r:id="rId28"/>
    <p:sldId id="278" r:id="rId29"/>
    <p:sldId id="291" r:id="rId30"/>
    <p:sldId id="293" r:id="rId31"/>
    <p:sldId id="292" r:id="rId32"/>
    <p:sldId id="294" r:id="rId33"/>
    <p:sldId id="301" r:id="rId34"/>
    <p:sldId id="343" r:id="rId35"/>
    <p:sldId id="342" r:id="rId36"/>
    <p:sldId id="302" r:id="rId37"/>
    <p:sldId id="295" r:id="rId38"/>
    <p:sldId id="300" r:id="rId39"/>
    <p:sldId id="344" r:id="rId40"/>
    <p:sldId id="345" r:id="rId41"/>
    <p:sldId id="297" r:id="rId42"/>
    <p:sldId id="304" r:id="rId43"/>
    <p:sldId id="349" r:id="rId44"/>
    <p:sldId id="350" r:id="rId45"/>
    <p:sldId id="351" r:id="rId46"/>
    <p:sldId id="352" r:id="rId47"/>
    <p:sldId id="312" r:id="rId48"/>
    <p:sldId id="313" r:id="rId49"/>
    <p:sldId id="319" r:id="rId50"/>
    <p:sldId id="314" r:id="rId51"/>
    <p:sldId id="347" r:id="rId52"/>
    <p:sldId id="330" r:id="rId53"/>
    <p:sldId id="329" r:id="rId54"/>
    <p:sldId id="307" r:id="rId55"/>
    <p:sldId id="353" r:id="rId56"/>
    <p:sldId id="373" r:id="rId57"/>
    <p:sldId id="374" r:id="rId58"/>
  </p:sldIdLst>
  <p:sldSz cx="9144000" cy="6858000" type="screen4x3"/>
  <p:notesSz cx="6858000" cy="9947275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9900"/>
    <a:srgbClr val="008000"/>
    <a:srgbClr val="4C2D00"/>
    <a:srgbClr val="704300"/>
    <a:srgbClr val="A35165"/>
    <a:srgbClr val="CC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6" autoAdjust="0"/>
    <p:restoredTop sz="95226" autoAdjust="0"/>
  </p:normalViewPr>
  <p:slideViewPr>
    <p:cSldViewPr>
      <p:cViewPr varScale="1">
        <p:scale>
          <a:sx n="65" d="100"/>
          <a:sy n="65" d="100"/>
        </p:scale>
        <p:origin x="-1446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2954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053DE0-303C-4461-8600-2C341A558D37}" type="datetimeFigureOut">
              <a:rPr lang="pl-PL" smtClean="0"/>
              <a:pPr/>
              <a:t>28.03.2021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FDEC2A-C2FB-48E1-A5BF-8549DBF1099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xmlns="" id="{24CAF2DD-FDC0-4155-869B-987C2BF5D3F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xmlns="" id="{B0325326-FBEE-4170-A210-856608C332C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A18C9BD-E030-4C01-A1DD-AF07CB3D9A70}" type="datetimeFigureOut">
              <a:rPr lang="pl-PL"/>
              <a:pPr>
                <a:defRPr/>
              </a:pPr>
              <a:t>28.03.2021</a:t>
            </a:fld>
            <a:endParaRPr lang="pl-PL"/>
          </a:p>
        </p:txBody>
      </p:sp>
      <p:sp>
        <p:nvSpPr>
          <p:cNvPr id="4" name="Symbol zastępczy obrazu slajdu 3">
            <a:extLst>
              <a:ext uri="{FF2B5EF4-FFF2-40B4-BE49-F238E27FC236}">
                <a16:creationId xmlns:a16="http://schemas.microsoft.com/office/drawing/2014/main" xmlns="" id="{901DFC2A-DAAB-4EA4-BFDA-3FC8B3006D4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90625" y="1243013"/>
            <a:ext cx="447675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>
            <a:extLst>
              <a:ext uri="{FF2B5EF4-FFF2-40B4-BE49-F238E27FC236}">
                <a16:creationId xmlns:a16="http://schemas.microsoft.com/office/drawing/2014/main" xmlns="" id="{0D710AD2-D54C-4A56-992F-E4FEBDBE15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2BCD6BA4-1296-4BAF-B493-DE5E851C946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AED9463B-5C83-4E71-BAC2-541DE16889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EFBAB8B-1F16-4BA3-8C00-7213C2BB1B3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ymbol zastępczy obrazu slajdu 1">
            <a:extLst>
              <a:ext uri="{FF2B5EF4-FFF2-40B4-BE49-F238E27FC236}">
                <a16:creationId xmlns:a16="http://schemas.microsoft.com/office/drawing/2014/main" xmlns="" id="{CB38BD37-2634-4C24-9DF6-2A10367778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Symbol zastępczy notatek 2">
            <a:extLst>
              <a:ext uri="{FF2B5EF4-FFF2-40B4-BE49-F238E27FC236}">
                <a16:creationId xmlns:a16="http://schemas.microsoft.com/office/drawing/2014/main" xmlns="" id="{E331273C-83CD-4DC7-A40D-A48266A7A6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  <p:sp>
        <p:nvSpPr>
          <p:cNvPr id="24580" name="Symbol zastępczy numeru slajdu 3">
            <a:extLst>
              <a:ext uri="{FF2B5EF4-FFF2-40B4-BE49-F238E27FC236}">
                <a16:creationId xmlns:a16="http://schemas.microsoft.com/office/drawing/2014/main" xmlns="" id="{6AA9D26B-F3F9-46C4-B05C-871F7165D2B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50D570B-B5D1-449E-8E6B-D11846D18CD9}" type="slidenum">
              <a:rPr lang="pl-PL" altLang="pl-P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ymbol zastępczy obrazu slajdu 1">
            <a:extLst>
              <a:ext uri="{FF2B5EF4-FFF2-40B4-BE49-F238E27FC236}">
                <a16:creationId xmlns:a16="http://schemas.microsoft.com/office/drawing/2014/main" xmlns="" id="{F4B57EAF-B9D0-4E3D-A78E-9D96C94803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Symbol zastępczy notatek 2">
            <a:extLst>
              <a:ext uri="{FF2B5EF4-FFF2-40B4-BE49-F238E27FC236}">
                <a16:creationId xmlns:a16="http://schemas.microsoft.com/office/drawing/2014/main" xmlns="" id="{BE90FBAB-2B84-44D5-9FE0-CCDBE43660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  <p:sp>
        <p:nvSpPr>
          <p:cNvPr id="40964" name="Symbol zastępczy numeru slajdu 3">
            <a:extLst>
              <a:ext uri="{FF2B5EF4-FFF2-40B4-BE49-F238E27FC236}">
                <a16:creationId xmlns:a16="http://schemas.microsoft.com/office/drawing/2014/main" xmlns="" id="{CB013078-EC14-4BAA-BD1A-987CF0917E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751444-8D0B-404D-AF72-1037E18BFF95}" type="slidenum">
              <a:rPr lang="pl-PL" altLang="pl-PL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pl-PL" alt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B7DC9DAE-834F-4F46-83DD-7BE27632AB8B}"/>
              </a:ext>
            </a:extLst>
          </p:cNvPr>
          <p:cNvSpPr/>
          <p:nvPr/>
        </p:nvSpPr>
        <p:spPr>
          <a:xfrm>
            <a:off x="182563" y="182563"/>
            <a:ext cx="8778875" cy="6492875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xmlns="" id="{67261D00-1138-414F-8D22-293814DFDB00}"/>
              </a:ext>
            </a:extLst>
          </p:cNvPr>
          <p:cNvCxnSpPr/>
          <p:nvPr/>
        </p:nvCxnSpPr>
        <p:spPr>
          <a:xfrm>
            <a:off x="1484313" y="3733800"/>
            <a:ext cx="61722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ln w="15875">
                  <a:solidFill>
                    <a:schemeClr val="bg1"/>
                  </a:solidFill>
                </a:ln>
                <a:solidFill>
                  <a:schemeClr val="accent1"/>
                </a:solidFill>
                <a:effectLst>
                  <a:outerShdw dist="38100" dir="2700000" algn="tl" rotWithShape="0">
                    <a:schemeClr val="accent1"/>
                  </a:outerShdw>
                </a:effectLst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chemeClr val="accent1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xmlns="" id="{3A6F267A-10E8-44F2-9687-7499B05EB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xmlns="" id="{0039F127-52D8-4025-B8F7-1954592B4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2A0340FE-D9F5-4063-BDAA-94143BB19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3280069C-F4FF-40EE-842A-8B45BBD0ACFD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xmlns="" val="3034769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FC8F20C-B4E1-4B46-A95D-0FC9AFFEE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05CFDA7-9252-45C6-875F-1871CD07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27399A-A072-4275-8E55-4CF81CDE2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82C06F-13FA-45A4-AF77-22BE9ADA807D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xmlns="" val="3025733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1DA3E50-343A-4F7D-9CE1-1EE24B1FE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CDEF27C-89EB-4832-8144-E9E2C170A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33EB03C-CDF6-4572-B5D3-BE09C1389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49FB9A-0E82-419B-857E-53F77A8CC3A5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xmlns="" val="885899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0F5E730-DAC0-4FF0-A284-4AA447BE3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871B62C-5521-4579-A671-BBD1A8B19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34B537-528B-40D4-A281-6BD68D1A3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9FDA5-3E9A-4190-B46A-4D3A4483D562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xmlns="" val="2252043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>
            <a:extLst>
              <a:ext uri="{FF2B5EF4-FFF2-40B4-BE49-F238E27FC236}">
                <a16:creationId xmlns:a16="http://schemas.microsoft.com/office/drawing/2014/main" xmlns="" id="{A6B70023-5DF4-4B33-9E9B-9C22BB14FB2D}"/>
              </a:ext>
            </a:extLst>
          </p:cNvPr>
          <p:cNvCxnSpPr/>
          <p:nvPr/>
        </p:nvCxnSpPr>
        <p:spPr>
          <a:xfrm>
            <a:off x="1485900" y="4021138"/>
            <a:ext cx="61722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lang="en-US" sz="6000" b="1" kern="1200" cap="all" baseline="0" dirty="0">
                <a:ln w="15875">
                  <a:solidFill>
                    <a:schemeClr val="bg1"/>
                  </a:solidFill>
                </a:ln>
                <a:solidFill>
                  <a:schemeClr val="accent1"/>
                </a:solidFill>
                <a:effectLst>
                  <a:outerShdw dist="38100" dir="2700000" algn="tl" rotWithShape="0">
                    <a:schemeClr val="accent1"/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179D8DFF-84F4-4797-80A3-BB9F30A4E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79A5517F-1010-4C77-8C5E-6B040000C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C2904CA7-FD1E-4A91-A59B-4C3080773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C74AA7-D949-4B80-BE92-DFB725D81996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xmlns="" val="1448365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904B43B0-353A-4C27-A256-A940531BB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C3927D95-A0CB-454F-B0C7-1F73D4A07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2E554065-7FB2-4B30-BDBE-71CD22462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88AB02-F23B-4B4A-9FC6-5E9851E4527B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xmlns="" val="1154921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3D312516-5724-4958-B72A-19B22B426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698D5265-4D47-4719-B791-70E0E61AD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56D7E3FB-E9F0-45EA-83F7-86AD24337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CAD4E-12D0-4769-B9BD-B6C8FFDEE08D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xmlns="" val="3607978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4EC9B1DE-8B5A-4978-A39A-5A98C1A38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C49F7188-A813-45BB-880B-BBE59A264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653B5DF8-05B0-438F-93FF-DB874DBBD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F80012-64D1-4CCB-B816-3AF23150DC15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xmlns="" val="32429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79E36076-9F03-4A34-9C36-165F3EC1D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BAB9BC17-E324-4DFB-9233-288127210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AA6D950F-7307-44FD-8E89-1FF7E5099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CA4EF2-D6DA-4A0C-A6B7-56C44C59F075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xmlns="" val="3970321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178AC53D-5BB5-4781-A3E5-FEF3B7B80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01627988-22F4-4C7B-80E1-249C7D5E7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665F8D2C-3827-43F3-94ED-A1B16B3EA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28A02F-CA1D-4DC4-869D-F240E9DECF22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xmlns="" val="1502859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rtlCol="0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09F1DCBE-EEC3-4D7F-9B73-7AC5C044A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ED53F544-7FAA-47F6-9F1F-CF61089DC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FE035116-F40B-4B6E-A568-ED5C5B778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D4C0E-794B-4A54-917D-2D372839D106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xmlns="" val="218378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68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79BAB5D-3ED5-450B-93E2-DABAF7D92FAF}"/>
              </a:ext>
            </a:extLst>
          </p:cNvPr>
          <p:cNvSpPr/>
          <p:nvPr/>
        </p:nvSpPr>
        <p:spPr>
          <a:xfrm>
            <a:off x="182563" y="182563"/>
            <a:ext cx="8778875" cy="6492875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27" name="Title Placeholder 1">
            <a:extLst>
              <a:ext uri="{FF2B5EF4-FFF2-40B4-BE49-F238E27FC236}">
                <a16:creationId xmlns:a16="http://schemas.microsoft.com/office/drawing/2014/main" xmlns="" id="{9C21074F-C846-477E-858B-1C2658E95D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57250" y="609600"/>
            <a:ext cx="7407275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</a:t>
            </a:r>
            <a:endParaRPr lang="en-US" altLang="pl-PL"/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xmlns="" id="{FAE1CF1C-6F2B-41A3-8B49-DA3E102DE0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57250" y="2057400"/>
            <a:ext cx="74041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  <a:endParaRPr lang="en-US" altLang="pl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3883E0A-3EE7-4C4A-815D-9FC43CA024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7250" y="6224588"/>
            <a:ext cx="1746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B8B0E6B-B0E1-481C-AE97-3029986352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62275" y="6224588"/>
            <a:ext cx="35385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23CC522-EE79-4E75-BF0A-004B4C81E2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97700" y="6224588"/>
            <a:ext cx="12795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fld id="{D0A8F932-644D-441F-880E-7D3BDC10853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76" r:id="rId2"/>
    <p:sldLayoutId id="214748388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ambria" panose="02040503050406030204" pitchFamily="18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ambria" panose="02040503050406030204" pitchFamily="18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ambria" panose="02040503050406030204" pitchFamily="18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ambria" panose="02040503050406030204" pitchFamily="18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ambria" panose="02040503050406030204" pitchFamily="18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ambria" panose="02040503050406030204" pitchFamily="18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ambria" panose="02040503050406030204" pitchFamily="18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ambria" panose="02040503050406030204" pitchFamily="18" charset="0"/>
        </a:defRPr>
      </a:lvl9pPr>
    </p:titleStyle>
    <p:bodyStyle>
      <a:lvl1pPr marL="171450" indent="-136525" algn="l" defTabSz="685800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6525" algn="l" defTabSz="685800" rtl="0" eaLnBrk="0" fontAlgn="base" hangingPunct="0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kern="1200">
          <a:solidFill>
            <a:schemeClr val="accent1"/>
          </a:solidFill>
          <a:latin typeface="+mn-lt"/>
          <a:ea typeface="+mn-ea"/>
          <a:cs typeface="+mn-cs"/>
        </a:defRPr>
      </a:lvl2pPr>
      <a:lvl3pPr marL="547688" indent="-136525" algn="l" defTabSz="685800" rtl="0" eaLnBrk="0" fontAlgn="base" hangingPunct="0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063" indent="-136525" algn="l" defTabSz="685800" rtl="0" eaLnBrk="0" fontAlgn="base" hangingPunct="0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19163" indent="-136525" algn="l" defTabSz="685800" rtl="0" eaLnBrk="0" fontAlgn="base" hangingPunct="0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9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xmlns="" id="{036C7735-9AAC-4DB3-B3A5-8BE8FCAF19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9075" y="1052513"/>
            <a:ext cx="8674100" cy="381635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3200" b="1" dirty="0">
                <a:solidFill>
                  <a:schemeClr val="tx1"/>
                </a:solidFill>
              </a:rPr>
              <a:t>Witamy na kierunku</a:t>
            </a:r>
            <a:r>
              <a:rPr lang="pl-PL" sz="3600" b="1" dirty="0">
                <a:solidFill>
                  <a:srgbClr val="009900"/>
                </a:solidFill>
              </a:rPr>
              <a:t/>
            </a:r>
            <a:br>
              <a:rPr lang="pl-PL" sz="3600" b="1" dirty="0">
                <a:solidFill>
                  <a:srgbClr val="009900"/>
                </a:solidFill>
              </a:rPr>
            </a:br>
            <a:r>
              <a:rPr lang="pl-PL" sz="2000" b="1" dirty="0">
                <a:solidFill>
                  <a:srgbClr val="009900"/>
                </a:solidFill>
              </a:rPr>
              <a:t/>
            </a:r>
            <a:br>
              <a:rPr lang="pl-PL" sz="2000" b="1" dirty="0">
                <a:solidFill>
                  <a:srgbClr val="009900"/>
                </a:solidFill>
              </a:rPr>
            </a:br>
            <a:r>
              <a:rPr lang="pl-PL" sz="5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TOWAROZNAWSTWO</a:t>
            </a:r>
            <a:r>
              <a:rPr lang="pl-PL" sz="3200" b="1" dirty="0">
                <a:solidFill>
                  <a:srgbClr val="009900"/>
                </a:solidFill>
              </a:rPr>
              <a:t/>
            </a:r>
            <a:br>
              <a:rPr lang="pl-PL" sz="3200" b="1" dirty="0">
                <a:solidFill>
                  <a:srgbClr val="009900"/>
                </a:solidFill>
              </a:rPr>
            </a:br>
            <a:r>
              <a:rPr lang="pl-PL" sz="1600" b="1" dirty="0">
                <a:solidFill>
                  <a:srgbClr val="009900"/>
                </a:solidFill>
              </a:rPr>
              <a:t/>
            </a:r>
            <a:br>
              <a:rPr lang="pl-PL" sz="1600" b="1" dirty="0">
                <a:solidFill>
                  <a:srgbClr val="009900"/>
                </a:solidFill>
              </a:rPr>
            </a:br>
            <a:r>
              <a:rPr lang="pl-PL" sz="3000" b="1" dirty="0">
                <a:solidFill>
                  <a:schemeClr val="tx1"/>
                </a:solidFill>
              </a:rPr>
              <a:t> w Karpackiej Państwowej Uczelni  </a:t>
            </a:r>
            <a:br>
              <a:rPr lang="pl-PL" sz="3000" b="1" dirty="0">
                <a:solidFill>
                  <a:schemeClr val="tx1"/>
                </a:solidFill>
              </a:rPr>
            </a:br>
            <a:r>
              <a:rPr lang="pl-PL" sz="3000" b="1" dirty="0">
                <a:solidFill>
                  <a:schemeClr val="tx1"/>
                </a:solidFill>
              </a:rPr>
              <a:t>w Krośnie </a:t>
            </a:r>
            <a:r>
              <a:rPr lang="pl-PL" sz="3200" b="1" dirty="0">
                <a:solidFill>
                  <a:schemeClr val="tx1"/>
                </a:solidFill>
              </a:rPr>
              <a:t/>
            </a:r>
            <a:br>
              <a:rPr lang="pl-PL" sz="3200" b="1" dirty="0">
                <a:solidFill>
                  <a:schemeClr val="tx1"/>
                </a:solidFill>
              </a:rPr>
            </a:br>
            <a:r>
              <a:rPr lang="pl-PL" sz="3200" b="1" dirty="0">
                <a:solidFill>
                  <a:schemeClr val="tx1"/>
                </a:solidFill>
              </a:rPr>
              <a:t/>
            </a:r>
            <a:br>
              <a:rPr lang="pl-PL" sz="3200" b="1" dirty="0">
                <a:solidFill>
                  <a:schemeClr val="tx1"/>
                </a:solidFill>
              </a:rPr>
            </a:br>
            <a:endParaRPr lang="pl-PL" sz="3200" b="1" dirty="0">
              <a:solidFill>
                <a:schemeClr val="tx1"/>
              </a:solidFill>
            </a:endParaRPr>
          </a:p>
        </p:txBody>
      </p:sp>
      <p:pic>
        <p:nvPicPr>
          <p:cNvPr id="5123" name="Picture 5">
            <a:extLst>
              <a:ext uri="{FF2B5EF4-FFF2-40B4-BE49-F238E27FC236}">
                <a16:creationId xmlns:a16="http://schemas.microsoft.com/office/drawing/2014/main" xmlns="" id="{DFCC849F-F8A5-4A30-B537-D09432852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77072"/>
            <a:ext cx="3711725" cy="2093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Obraz 2">
            <a:extLst>
              <a:ext uri="{FF2B5EF4-FFF2-40B4-BE49-F238E27FC236}">
                <a16:creationId xmlns:a16="http://schemas.microsoft.com/office/drawing/2014/main" xmlns="" id="{85563067-864D-4B87-90BC-4EDDEA782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3675" y="188913"/>
            <a:ext cx="326390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xmlns="" id="{6EB3A2A6-9F8F-4A05-987E-3AB8065AE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4005064"/>
            <a:ext cx="3953058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620687"/>
            <a:ext cx="7992888" cy="792089"/>
          </a:xfrm>
        </p:spPr>
        <p:txBody>
          <a:bodyPr/>
          <a:lstStyle/>
          <a:p>
            <a:pPr algn="ctr"/>
            <a:r>
              <a:rPr lang="pl-PL" sz="3200" b="1" dirty="0" smtClean="0"/>
              <a:t>ZAPRASZAMY DO OBEJRZENIA ANIMACJI … </a:t>
            </a:r>
            <a:endParaRPr lang="pl-PL" sz="32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57250" y="2132856"/>
            <a:ext cx="7747198" cy="3963144"/>
          </a:xfrm>
        </p:spPr>
        <p:txBody>
          <a:bodyPr/>
          <a:lstStyle/>
          <a:p>
            <a:pPr algn="ctr">
              <a:buNone/>
            </a:pPr>
            <a:r>
              <a:rPr lang="pl-PL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POZNAJCIE ANIĘ </a:t>
            </a:r>
            <a:r>
              <a:rPr lang="pl-PL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</a:t>
            </a:r>
            <a:endParaRPr lang="pl-PL" sz="4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endParaRPr lang="pl-PL" sz="3600" b="1" dirty="0" smtClean="0">
              <a:solidFill>
                <a:srgbClr val="002060"/>
              </a:solidFill>
            </a:endParaRPr>
          </a:p>
          <a:p>
            <a:pPr algn="ctr">
              <a:buNone/>
            </a:pPr>
            <a:r>
              <a:rPr lang="pl-PL" sz="3600" b="1" dirty="0" smtClean="0">
                <a:solidFill>
                  <a:srgbClr val="002060"/>
                </a:solidFill>
              </a:rPr>
              <a:t>ONA JUŻ WYBRAŁA KIERUNEK STUDIÓW !!!!</a:t>
            </a:r>
          </a:p>
          <a:p>
            <a:pPr algn="ctr">
              <a:buNone/>
            </a:pPr>
            <a:endParaRPr lang="pl-PL" sz="3600" b="1" dirty="0" smtClean="0">
              <a:solidFill>
                <a:srgbClr val="002060"/>
              </a:solidFill>
            </a:endParaRPr>
          </a:p>
          <a:p>
            <a:pPr algn="ctr">
              <a:buNone/>
            </a:pPr>
            <a:r>
              <a:rPr lang="pl-PL" sz="3600" b="1" dirty="0" smtClean="0">
                <a:solidFill>
                  <a:srgbClr val="002060"/>
                </a:solidFill>
              </a:rPr>
              <a:t>A </a:t>
            </a:r>
            <a:r>
              <a:rPr lang="pl-PL" sz="3600" b="1" dirty="0" smtClean="0">
                <a:solidFill>
                  <a:srgbClr val="002060"/>
                </a:solidFill>
              </a:rPr>
              <a:t>WY </a:t>
            </a:r>
            <a:r>
              <a:rPr lang="pl-PL" sz="3600" b="1" dirty="0" smtClean="0">
                <a:solidFill>
                  <a:srgbClr val="002060"/>
                </a:solidFill>
              </a:rPr>
              <a:t>???</a:t>
            </a:r>
            <a:endParaRPr lang="pl-PL" sz="3600" b="1" dirty="0">
              <a:solidFill>
                <a:srgbClr val="002060"/>
              </a:solidFill>
            </a:endParaRPr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xmlns="" id="{C236E41E-9EA1-4AA7-850A-689D75655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3430588"/>
            <a:ext cx="625475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0A68623-D90B-4EAE-9875-C36DC9863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100" y="706438"/>
            <a:ext cx="7354888" cy="652462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7300" b="1" dirty="0">
                <a:solidFill>
                  <a:srgbClr val="008000"/>
                </a:solidFill>
                <a:ea typeface="+mn-ea"/>
                <a:cs typeface="+mn-cs"/>
              </a:rPr>
              <a:t>Atuty</a:t>
            </a:r>
            <a:r>
              <a:rPr lang="pl-PL" sz="7300" b="1" dirty="0">
                <a:solidFill>
                  <a:srgbClr val="009900"/>
                </a:solidFill>
                <a:ea typeface="+mn-ea"/>
                <a:cs typeface="+mn-cs"/>
              </a:rPr>
              <a:t> </a:t>
            </a:r>
            <a:r>
              <a:rPr lang="pl-PL" sz="3600" b="1" dirty="0">
                <a:solidFill>
                  <a:schemeClr val="tx1"/>
                </a:solidFill>
                <a:ea typeface="+mn-ea"/>
                <a:cs typeface="+mn-cs"/>
              </a:rPr>
              <a:t/>
            </a:r>
            <a:br>
              <a:rPr lang="pl-PL" sz="3600" b="1" dirty="0">
                <a:solidFill>
                  <a:schemeClr val="tx1"/>
                </a:solidFill>
                <a:ea typeface="+mn-ea"/>
                <a:cs typeface="+mn-cs"/>
              </a:rPr>
            </a:br>
            <a:r>
              <a:rPr lang="pl-PL" sz="2700" dirty="0">
                <a:solidFill>
                  <a:schemeClr val="tx1"/>
                </a:solidFill>
                <a:ea typeface="+mn-ea"/>
                <a:cs typeface="+mn-cs"/>
              </a:rPr>
              <a:t>kierunku</a:t>
            </a:r>
            <a:r>
              <a:rPr lang="pl-PL" sz="3600" b="1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pl-PL" b="1" dirty="0">
                <a:solidFill>
                  <a:schemeClr val="accent1">
                    <a:lumMod val="75000"/>
                  </a:schemeClr>
                </a:solidFill>
                <a:ea typeface="+mn-ea"/>
                <a:cs typeface="+mn-cs"/>
              </a:rPr>
              <a:t>TOWAROZNAWSTWO</a:t>
            </a:r>
            <a:endParaRPr lang="pl-PL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123" name="Symbol zastępczy zawartości 2">
            <a:extLst>
              <a:ext uri="{FF2B5EF4-FFF2-40B4-BE49-F238E27FC236}">
                <a16:creationId xmlns:a16="http://schemas.microsoft.com/office/drawing/2014/main" xmlns="" id="{85BB702A-398E-47FA-AEE1-9D9D4E965E5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06463" y="2098675"/>
            <a:ext cx="7489825" cy="3852863"/>
          </a:xfrm>
        </p:spPr>
        <p:txBody>
          <a:bodyPr rtlCol="0">
            <a:normAutofit/>
          </a:bodyPr>
          <a:lstStyle/>
          <a:p>
            <a:pPr marL="540000" indent="-468000" eaLnBrk="1" fontAlgn="auto" hangingPunct="1"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q"/>
              <a:defRPr/>
            </a:pPr>
            <a:r>
              <a:rPr lang="pl-PL" altLang="pl-PL" sz="2400" dirty="0">
                <a:solidFill>
                  <a:schemeClr val="tx1"/>
                </a:solidFill>
                <a:latin typeface="+mj-lt"/>
              </a:rPr>
              <a:t>dzięki swojej różnorodności, to kierunek zarówno dla </a:t>
            </a:r>
            <a:r>
              <a:rPr lang="pl-PL" altLang="pl-PL" sz="2400" b="1" dirty="0">
                <a:solidFill>
                  <a:schemeClr val="tx1"/>
                </a:solidFill>
                <a:latin typeface="+mj-lt"/>
              </a:rPr>
              <a:t>humanistów</a:t>
            </a:r>
            <a:r>
              <a:rPr lang="pl-PL" altLang="pl-PL" sz="2400" dirty="0">
                <a:solidFill>
                  <a:schemeClr val="tx1"/>
                </a:solidFill>
                <a:latin typeface="+mj-lt"/>
              </a:rPr>
              <a:t>, jak też osób posiadających </a:t>
            </a:r>
            <a:r>
              <a:rPr lang="pl-PL" altLang="pl-PL" sz="2400" b="1" dirty="0">
                <a:solidFill>
                  <a:schemeClr val="tx1"/>
                </a:solidFill>
                <a:latin typeface="+mj-lt"/>
              </a:rPr>
              <a:t>umysły ścisłe</a:t>
            </a:r>
            <a:endParaRPr lang="pl-PL" altLang="pl-PL" sz="2400" dirty="0">
              <a:solidFill>
                <a:schemeClr val="tx1"/>
              </a:solidFill>
              <a:latin typeface="+mj-lt"/>
            </a:endParaRPr>
          </a:p>
          <a:p>
            <a:pPr marL="540000" indent="-468000" eaLnBrk="1" fontAlgn="auto" hangingPunct="1"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q"/>
              <a:defRPr/>
            </a:pPr>
            <a:r>
              <a:rPr lang="pl-PL" altLang="pl-PL" sz="2400" dirty="0">
                <a:solidFill>
                  <a:schemeClr val="tx1"/>
                </a:solidFill>
                <a:latin typeface="+mj-lt"/>
              </a:rPr>
              <a:t>daje możliwości znalezienia </a:t>
            </a:r>
            <a:r>
              <a:rPr lang="pl-PL" altLang="pl-PL" sz="2400" b="1" dirty="0">
                <a:solidFill>
                  <a:schemeClr val="tx1"/>
                </a:solidFill>
                <a:latin typeface="+mj-lt"/>
              </a:rPr>
              <a:t>dobrze płatnej pracy </a:t>
            </a:r>
            <a:r>
              <a:rPr lang="pl-PL" altLang="pl-PL" sz="2400" dirty="0">
                <a:solidFill>
                  <a:schemeClr val="tx1"/>
                </a:solidFill>
                <a:latin typeface="+mj-lt"/>
              </a:rPr>
              <a:t>w dużych i małych firmach</a:t>
            </a:r>
          </a:p>
          <a:p>
            <a:pPr marL="540000" indent="-468000" eaLnBrk="1" fontAlgn="auto" hangingPunct="1"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q"/>
              <a:defRPr/>
            </a:pPr>
            <a:r>
              <a:rPr lang="pl-PL" altLang="pl-PL" sz="2400" dirty="0">
                <a:solidFill>
                  <a:schemeClr val="tx1"/>
                </a:solidFill>
                <a:latin typeface="+mj-lt"/>
              </a:rPr>
              <a:t>przygotowuje specjalistów </a:t>
            </a:r>
            <a:r>
              <a:rPr lang="pl-PL" altLang="pl-PL" sz="2400" b="1" dirty="0">
                <a:solidFill>
                  <a:schemeClr val="tx1"/>
                </a:solidFill>
                <a:latin typeface="+mj-lt"/>
              </a:rPr>
              <a:t>zarządzania jakością, menedżerów</a:t>
            </a:r>
            <a:r>
              <a:rPr lang="pl-PL" altLang="pl-PL" sz="2400" dirty="0">
                <a:solidFill>
                  <a:schemeClr val="tx1"/>
                </a:solidFill>
                <a:latin typeface="+mj-lt"/>
              </a:rPr>
              <a:t>, </a:t>
            </a:r>
            <a:r>
              <a:rPr lang="pl-PL" altLang="pl-PL" sz="2400" b="1" dirty="0">
                <a:solidFill>
                  <a:schemeClr val="tx1"/>
                </a:solidFill>
                <a:latin typeface="+mj-lt"/>
              </a:rPr>
              <a:t>logistyków. </a:t>
            </a:r>
          </a:p>
          <a:p>
            <a:pPr indent="-137160" eaLnBrk="1" fontAlgn="auto" hangingPunct="1">
              <a:spcAft>
                <a:spcPts val="0"/>
              </a:spcAft>
              <a:defRPr/>
            </a:pPr>
            <a:endParaRPr lang="pl-PL" altLang="pl-PL" dirty="0">
              <a:latin typeface="+mj-lt"/>
            </a:endParaRPr>
          </a:p>
        </p:txBody>
      </p:sp>
      <p:pic>
        <p:nvPicPr>
          <p:cNvPr id="10244" name="Obraz 4">
            <a:extLst>
              <a:ext uri="{FF2B5EF4-FFF2-40B4-BE49-F238E27FC236}">
                <a16:creationId xmlns:a16="http://schemas.microsoft.com/office/drawing/2014/main" xmlns="" id="{24891B8C-2DA2-40A4-A15E-6779C1667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3430588"/>
            <a:ext cx="625475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6" descr="Etykieta, Jakość, Karty Identyfikacyjnej">
            <a:extLst>
              <a:ext uri="{FF2B5EF4-FFF2-40B4-BE49-F238E27FC236}">
                <a16:creationId xmlns:a16="http://schemas.microsoft.com/office/drawing/2014/main" xmlns="" id="{B49D1BA6-2BFD-4074-B7D7-B47150549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4438" y="4830763"/>
            <a:ext cx="1778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Obraz 5">
            <a:extLst>
              <a:ext uri="{FF2B5EF4-FFF2-40B4-BE49-F238E27FC236}">
                <a16:creationId xmlns:a16="http://schemas.microsoft.com/office/drawing/2014/main" xmlns="" id="{EB2AE671-8852-411D-9A3D-0EA6ACD01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3038" y="4510088"/>
            <a:ext cx="3244850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ytuł 1">
            <a:extLst>
              <a:ext uri="{FF2B5EF4-FFF2-40B4-BE49-F238E27FC236}">
                <a16:creationId xmlns:a16="http://schemas.microsoft.com/office/drawing/2014/main" xmlns="" id="{18921C88-0811-40F6-A60F-C54A50866C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765175"/>
            <a:ext cx="8229600" cy="1368425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altLang="pl-PL" sz="4400" b="1" dirty="0">
                <a:solidFill>
                  <a:schemeClr val="accent1">
                    <a:lumMod val="75000"/>
                  </a:schemeClr>
                </a:solidFill>
              </a:rPr>
              <a:t>TOWAROZNAWSTWO</a:t>
            </a:r>
            <a:r>
              <a:rPr lang="pl-PL" altLang="pl-PL" sz="4800" b="1" dirty="0"/>
              <a:t> </a:t>
            </a:r>
            <a:br>
              <a:rPr lang="pl-PL" altLang="pl-PL" sz="4800" b="1" dirty="0"/>
            </a:br>
            <a:r>
              <a:rPr lang="pl-PL" altLang="pl-PL" sz="5300" b="1" dirty="0">
                <a:solidFill>
                  <a:srgbClr val="008000"/>
                </a:solidFill>
              </a:rPr>
              <a:t>perspektywy zatrudnienia </a:t>
            </a:r>
            <a:r>
              <a:rPr lang="pl-PL" altLang="pl-PL" sz="2000" dirty="0">
                <a:solidFill>
                  <a:schemeClr val="tx1"/>
                </a:solidFill>
              </a:rPr>
              <a:t/>
            </a:r>
            <a:br>
              <a:rPr lang="pl-PL" altLang="pl-PL" sz="2000" dirty="0">
                <a:solidFill>
                  <a:schemeClr val="tx1"/>
                </a:solidFill>
              </a:rPr>
            </a:br>
            <a:endParaRPr lang="pl-PL" altLang="pl-PL" dirty="0"/>
          </a:p>
        </p:txBody>
      </p:sp>
      <p:sp>
        <p:nvSpPr>
          <p:cNvPr id="18435" name="Symbol zastępczy zawartości 2">
            <a:extLst>
              <a:ext uri="{FF2B5EF4-FFF2-40B4-BE49-F238E27FC236}">
                <a16:creationId xmlns:a16="http://schemas.microsoft.com/office/drawing/2014/main" xmlns="" id="{D1973324-0858-4CFE-B84E-5C3D654C232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57250" y="2276475"/>
            <a:ext cx="7602538" cy="3819525"/>
          </a:xfrm>
        </p:spPr>
        <p:txBody>
          <a:bodyPr rtlCol="0">
            <a:normAutofit/>
          </a:bodyPr>
          <a:lstStyle/>
          <a:p>
            <a:pPr marL="0" indent="0" algn="just" eaLnBrk="1" fontAlgn="auto" hangingPunct="1">
              <a:spcBef>
                <a:spcPct val="0"/>
              </a:spcBef>
              <a:spcAft>
                <a:spcPts val="0"/>
              </a:spcAft>
              <a:buClr>
                <a:srgbClr val="C00000"/>
              </a:buClr>
              <a:buSzPct val="70000"/>
              <a:buFont typeface="Corbel" panose="020B0503020204020204" pitchFamily="34" charset="0"/>
              <a:buNone/>
              <a:defRPr/>
            </a:pPr>
            <a:r>
              <a:rPr lang="pl-PL" altLang="pl-PL" sz="24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Absolwenci kierunku Towaroznawstwo są przygotowani do pracy w małych, średnich i dużych przedsiębiorstwach przemysłowych oraz </a:t>
            </a:r>
            <a:r>
              <a:rPr lang="pl-PL" altLang="pl-PL" sz="2400" dirty="0" smtClean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spożywczych, </a:t>
            </a:r>
            <a:r>
              <a:rPr lang="pl-PL" altLang="pl-PL" sz="24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a także w jednostkach gospodarczych na stanowiskach związanych z zarządzaniem </a:t>
            </a:r>
            <a:r>
              <a:rPr lang="pl-PL" altLang="pl-PL" sz="2400" dirty="0" smtClean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jakością</a:t>
            </a:r>
            <a:r>
              <a:rPr lang="pl-PL" altLang="pl-PL" sz="2400" dirty="0" smtClean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pl-PL" altLang="pl-PL" sz="2400" dirty="0" smtClean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czy </a:t>
            </a:r>
            <a:r>
              <a:rPr lang="pl-PL" altLang="pl-PL" sz="2400" dirty="0" smtClean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logistyką towarów.</a:t>
            </a:r>
            <a:r>
              <a:rPr lang="pl-PL" altLang="pl-PL" sz="2400" dirty="0" smtClean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 </a:t>
            </a:r>
            <a:endParaRPr lang="pl-PL" altLang="pl-PL" sz="2400" dirty="0">
              <a:solidFill>
                <a:schemeClr val="tx1"/>
              </a:solidFill>
              <a:latin typeface="+mj-lt"/>
              <a:cs typeface="Calibri" panose="020F0502020204030204" pitchFamily="34" charset="0"/>
            </a:endParaRPr>
          </a:p>
          <a:p>
            <a:pPr marL="342900" indent="-342900" algn="just" eaLnBrk="1" fontAlgn="auto" hangingPunct="1">
              <a:spcBef>
                <a:spcPct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endParaRPr lang="pl-PL" altLang="pl-PL" sz="2400" dirty="0">
              <a:solidFill>
                <a:schemeClr val="tx1"/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21508" name="Obraz 4">
            <a:extLst>
              <a:ext uri="{FF2B5EF4-FFF2-40B4-BE49-F238E27FC236}">
                <a16:creationId xmlns:a16="http://schemas.microsoft.com/office/drawing/2014/main" xmlns="" id="{6DD346AE-75E6-4AEC-8F5C-05594D6F5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3430588"/>
            <a:ext cx="625475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10" descr="Opinie, Gwiazdy, Ocena Użytkowników">
            <a:extLst>
              <a:ext uri="{FF2B5EF4-FFF2-40B4-BE49-F238E27FC236}">
                <a16:creationId xmlns:a16="http://schemas.microsoft.com/office/drawing/2014/main" xmlns="" id="{7560D35A-6ADF-4A55-8C05-271D5D201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38475" y="4276725"/>
            <a:ext cx="3240088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ytuł 1">
            <a:extLst>
              <a:ext uri="{FF2B5EF4-FFF2-40B4-BE49-F238E27FC236}">
                <a16:creationId xmlns:a16="http://schemas.microsoft.com/office/drawing/2014/main" xmlns="" id="{C162A271-6EDE-4BE3-B94A-27BC4DFEB1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765175"/>
            <a:ext cx="8229600" cy="1368425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altLang="pl-PL" sz="4400" b="1" dirty="0">
                <a:solidFill>
                  <a:schemeClr val="accent1">
                    <a:lumMod val="75000"/>
                  </a:schemeClr>
                </a:solidFill>
              </a:rPr>
              <a:t>TOWAROZNAWSTWO</a:t>
            </a:r>
            <a:r>
              <a:rPr lang="pl-PL" altLang="pl-PL" sz="4800" b="1" dirty="0"/>
              <a:t> </a:t>
            </a:r>
            <a:br>
              <a:rPr lang="pl-PL" altLang="pl-PL" sz="4800" b="1" dirty="0"/>
            </a:br>
            <a:r>
              <a:rPr lang="pl-PL" altLang="pl-PL" sz="5300" b="1" dirty="0">
                <a:solidFill>
                  <a:srgbClr val="008000"/>
                </a:solidFill>
              </a:rPr>
              <a:t>perspektywy zatrudnienia </a:t>
            </a:r>
            <a:r>
              <a:rPr lang="pl-PL" altLang="pl-PL" sz="2000" dirty="0">
                <a:solidFill>
                  <a:schemeClr val="tx1"/>
                </a:solidFill>
              </a:rPr>
              <a:t/>
            </a:r>
            <a:br>
              <a:rPr lang="pl-PL" altLang="pl-PL" sz="2000" dirty="0">
                <a:solidFill>
                  <a:schemeClr val="tx1"/>
                </a:solidFill>
              </a:rPr>
            </a:br>
            <a:endParaRPr lang="pl-PL" altLang="pl-PL" dirty="0"/>
          </a:p>
        </p:txBody>
      </p:sp>
      <p:sp>
        <p:nvSpPr>
          <p:cNvPr id="18435" name="Symbol zastępczy zawartości 2">
            <a:extLst>
              <a:ext uri="{FF2B5EF4-FFF2-40B4-BE49-F238E27FC236}">
                <a16:creationId xmlns:a16="http://schemas.microsoft.com/office/drawing/2014/main" xmlns="" id="{25505998-C9ED-4498-B1B5-8B435DCF11A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00113" y="2276475"/>
            <a:ext cx="4824412" cy="4105275"/>
          </a:xfrm>
        </p:spPr>
        <p:txBody>
          <a:bodyPr rtlCol="0">
            <a:normAutofit lnSpcReduction="10000"/>
          </a:bodyPr>
          <a:lstStyle/>
          <a:p>
            <a:pPr marL="342900" indent="-342900" eaLnBrk="1" fontAlgn="auto" hangingPunct="1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70000"/>
              <a:buFont typeface="Wingdings" panose="05000000000000000000" pitchFamily="2" charset="2"/>
              <a:buChar char="q"/>
              <a:defRPr/>
            </a:pPr>
            <a:r>
              <a:rPr lang="pl-PL" altLang="pl-PL" sz="24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laboratoria analityczne i kontroli jakości oraz certyfikacji produktów</a:t>
            </a:r>
          </a:p>
          <a:p>
            <a:pPr marL="342900" indent="-342900" eaLnBrk="1" fontAlgn="auto" hangingPunct="1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70000"/>
              <a:buFont typeface="Wingdings" panose="05000000000000000000" pitchFamily="2" charset="2"/>
              <a:buChar char="q"/>
              <a:defRPr/>
            </a:pPr>
            <a:r>
              <a:rPr lang="pl-PL" altLang="pl-PL" sz="24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jednostki kontrolno-pomiarowe</a:t>
            </a:r>
          </a:p>
          <a:p>
            <a:pPr marL="342900" indent="-342900" eaLnBrk="1" fontAlgn="auto" hangingPunct="1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70000"/>
              <a:buFont typeface="Wingdings" panose="05000000000000000000" pitchFamily="2" charset="2"/>
              <a:buChar char="q"/>
              <a:defRPr/>
            </a:pPr>
            <a:r>
              <a:rPr lang="pl-PL" altLang="pl-PL" sz="24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organy nadzoru urzędowego</a:t>
            </a:r>
          </a:p>
          <a:p>
            <a:pPr marL="342900" indent="-342900" eaLnBrk="1" fontAlgn="auto" hangingPunct="1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70000"/>
              <a:buFont typeface="Wingdings" panose="05000000000000000000" pitchFamily="2" charset="2"/>
              <a:buChar char="q"/>
              <a:defRPr/>
            </a:pPr>
            <a:r>
              <a:rPr lang="pl-PL" altLang="pl-PL" sz="24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ośrodki badawczo-rozwojowe</a:t>
            </a:r>
          </a:p>
          <a:p>
            <a:pPr marL="342900" indent="-342900" eaLnBrk="1" fontAlgn="auto" hangingPunct="1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70000"/>
              <a:buFont typeface="Wingdings" panose="05000000000000000000" pitchFamily="2" charset="2"/>
              <a:buChar char="q"/>
              <a:defRPr/>
            </a:pPr>
            <a:r>
              <a:rPr lang="pl-PL" altLang="pl-PL" sz="24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jednostki doradcze, konsultingowe i projektowe </a:t>
            </a:r>
            <a:endParaRPr lang="pl-PL" altLang="pl-PL" sz="2400" dirty="0" smtClean="0">
              <a:solidFill>
                <a:schemeClr val="tx1"/>
              </a:solidFill>
              <a:latin typeface="+mj-lt"/>
              <a:cs typeface="Calibri" panose="020F0502020204030204" pitchFamily="34" charset="0"/>
            </a:endParaRPr>
          </a:p>
          <a:p>
            <a:pPr marL="342900" indent="-342900" eaLnBrk="1" fontAlgn="auto" hangingPunct="1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70000"/>
              <a:buFont typeface="Wingdings" panose="05000000000000000000" pitchFamily="2" charset="2"/>
              <a:buChar char="q"/>
              <a:defRPr/>
            </a:pPr>
            <a:r>
              <a:rPr lang="pl-PL" altLang="pl-PL" sz="2400" dirty="0" smtClean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firmy produkcyjne, handlowe </a:t>
            </a:r>
            <a:endParaRPr lang="pl-PL" altLang="pl-PL" sz="2400" dirty="0">
              <a:solidFill>
                <a:schemeClr val="tx1"/>
              </a:solidFill>
              <a:latin typeface="+mj-lt"/>
              <a:cs typeface="Calibri" panose="020F0502020204030204" pitchFamily="34" charset="0"/>
            </a:endParaRPr>
          </a:p>
          <a:p>
            <a:pPr marL="342900" indent="-342900" eaLnBrk="1" fontAlgn="auto" hangingPunct="1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70000"/>
              <a:buFont typeface="Wingdings" panose="05000000000000000000" pitchFamily="2" charset="2"/>
              <a:buChar char="q"/>
              <a:defRPr/>
            </a:pPr>
            <a:r>
              <a:rPr lang="pl-PL" altLang="pl-PL" sz="24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prowadzenie własnej firmy</a:t>
            </a:r>
            <a:endParaRPr lang="pl-PL" altLang="pl-PL" sz="2400" dirty="0">
              <a:solidFill>
                <a:schemeClr val="tx1"/>
              </a:solidFill>
              <a:latin typeface="+mj-lt"/>
            </a:endParaRPr>
          </a:p>
          <a:p>
            <a:pPr marL="0" indent="0" eaLnBrk="1" fontAlgn="auto" hangingPunct="1">
              <a:spcAft>
                <a:spcPts val="0"/>
              </a:spcAft>
              <a:defRPr/>
            </a:pPr>
            <a:endParaRPr lang="pl-PL" altLang="pl-PL" sz="2400" dirty="0">
              <a:latin typeface="+mj-lt"/>
            </a:endParaRPr>
          </a:p>
        </p:txBody>
      </p:sp>
      <p:pic>
        <p:nvPicPr>
          <p:cNvPr id="22532" name="Obraz 4">
            <a:extLst>
              <a:ext uri="{FF2B5EF4-FFF2-40B4-BE49-F238E27FC236}">
                <a16:creationId xmlns:a16="http://schemas.microsoft.com/office/drawing/2014/main" xmlns="" id="{D90A7401-E127-43CD-B8FF-330A5CA48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3430588"/>
            <a:ext cx="625475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Obraz 1">
            <a:extLst>
              <a:ext uri="{FF2B5EF4-FFF2-40B4-BE49-F238E27FC236}">
                <a16:creationId xmlns:a16="http://schemas.microsoft.com/office/drawing/2014/main" xmlns="" id="{836FE940-23AE-4954-B1DA-E6D23D1D3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59475" y="2276475"/>
            <a:ext cx="2973388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Obraz 2">
            <a:extLst>
              <a:ext uri="{FF2B5EF4-FFF2-40B4-BE49-F238E27FC236}">
                <a16:creationId xmlns:a16="http://schemas.microsoft.com/office/drawing/2014/main" xmlns="" id="{BB52DAB8-A6E4-44FF-A107-301949958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1863" y="4365625"/>
            <a:ext cx="2921000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57250" y="1484784"/>
            <a:ext cx="7407275" cy="1800200"/>
          </a:xfrm>
        </p:spPr>
        <p:txBody>
          <a:bodyPr/>
          <a:lstStyle/>
          <a:p>
            <a:pPr algn="ctr"/>
            <a:r>
              <a:rPr lang="pl-PL" sz="4400" b="1" dirty="0" smtClean="0">
                <a:solidFill>
                  <a:srgbClr val="002060"/>
                </a:solidFill>
              </a:rPr>
              <a:t>CO NAS WYRÓŻNIA ? </a:t>
            </a:r>
            <a:endParaRPr lang="pl-PL" sz="4400" b="1" dirty="0">
              <a:solidFill>
                <a:srgbClr val="002060"/>
              </a:solidFill>
            </a:endParaRPr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xmlns="" id="{D90A7401-E127-43CD-B8FF-330A5CA48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3430588"/>
            <a:ext cx="625475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A438253E-226E-4817-B108-6264B96E9E2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80112" y="4356893"/>
            <a:ext cx="3122290" cy="2083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A3384DDB-C1EB-4452-A2F5-A801D5C509E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23756" y="4356893"/>
            <a:ext cx="3557465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268" name="Tytuł 1">
            <a:extLst>
              <a:ext uri="{FF2B5EF4-FFF2-40B4-BE49-F238E27FC236}">
                <a16:creationId xmlns:a16="http://schemas.microsoft.com/office/drawing/2014/main" xmlns="" id="{2099E028-7D61-435B-918D-5A5B765645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71600" y="404813"/>
            <a:ext cx="7128791" cy="792162"/>
          </a:xfrm>
        </p:spPr>
        <p:txBody>
          <a:bodyPr/>
          <a:lstStyle/>
          <a:p>
            <a:pPr algn="ctr" eaLnBrk="1" hangingPunct="1"/>
            <a:r>
              <a:rPr lang="pl-PL" altLang="pl-PL" sz="4300" dirty="0" smtClean="0">
                <a:solidFill>
                  <a:srgbClr val="4C2D00"/>
                </a:solidFill>
              </a:rPr>
              <a:t>Nowoczesne obiekty</a:t>
            </a:r>
            <a:r>
              <a:rPr lang="pl-PL" altLang="pl-PL" sz="4300" dirty="0" smtClean="0">
                <a:solidFill>
                  <a:srgbClr val="704300"/>
                </a:solidFill>
              </a:rPr>
              <a:t> </a:t>
            </a:r>
            <a:r>
              <a:rPr lang="pl-PL" altLang="pl-PL" sz="4300" dirty="0">
                <a:solidFill>
                  <a:srgbClr val="4C2D00"/>
                </a:solidFill>
              </a:rPr>
              <a:t>uczelni</a:t>
            </a:r>
          </a:p>
        </p:txBody>
      </p:sp>
      <p:pic>
        <p:nvPicPr>
          <p:cNvPr id="11269" name="Obraz 5">
            <a:extLst>
              <a:ext uri="{FF2B5EF4-FFF2-40B4-BE49-F238E27FC236}">
                <a16:creationId xmlns:a16="http://schemas.microsoft.com/office/drawing/2014/main" xmlns="" id="{93088D75-7331-43BE-81CB-0BC4FC268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3430588"/>
            <a:ext cx="625475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D:\Publikacja_10_Lat_PWSZ\Fotografie\budunek_z_lotu_ptaka.jpg">
            <a:extLst>
              <a:ext uri="{FF2B5EF4-FFF2-40B4-BE49-F238E27FC236}">
                <a16:creationId xmlns:a16="http://schemas.microsoft.com/office/drawing/2014/main" xmlns="" id="{D9A91FD4-B2BF-4691-A323-A50095DF0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1720" y="1190931"/>
            <a:ext cx="5413317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ytuł 1">
            <a:extLst>
              <a:ext uri="{FF2B5EF4-FFF2-40B4-BE49-F238E27FC236}">
                <a16:creationId xmlns:a16="http://schemas.microsoft.com/office/drawing/2014/main" xmlns="" id="{A3641E6D-8ED1-4305-8F0C-27200F20A3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43608" y="404813"/>
            <a:ext cx="7344815" cy="792162"/>
          </a:xfrm>
        </p:spPr>
        <p:txBody>
          <a:bodyPr/>
          <a:lstStyle/>
          <a:p>
            <a:pPr algn="ctr" eaLnBrk="1" hangingPunct="1"/>
            <a:r>
              <a:rPr lang="pl-PL" altLang="pl-PL" sz="4300" dirty="0" smtClean="0">
                <a:solidFill>
                  <a:srgbClr val="4C2D00"/>
                </a:solidFill>
              </a:rPr>
              <a:t>Nowoczesny Kampus</a:t>
            </a:r>
            <a:endParaRPr lang="pl-PL" altLang="pl-PL" sz="4300" dirty="0">
              <a:solidFill>
                <a:srgbClr val="4C2D00"/>
              </a:solidFill>
            </a:endParaRPr>
          </a:p>
        </p:txBody>
      </p:sp>
      <p:pic>
        <p:nvPicPr>
          <p:cNvPr id="12291" name="Obraz 5">
            <a:extLst>
              <a:ext uri="{FF2B5EF4-FFF2-40B4-BE49-F238E27FC236}">
                <a16:creationId xmlns:a16="http://schemas.microsoft.com/office/drawing/2014/main" xmlns="" id="{8C609290-0124-49D6-8634-AA8EBDA6A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3430588"/>
            <a:ext cx="625475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6B27242E-612F-4039-9F84-335CC560B01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0855" y="1484784"/>
            <a:ext cx="8028384" cy="4515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D:\Prezentacje\Uczelnia\1.jpg">
            <a:extLst>
              <a:ext uri="{FF2B5EF4-FFF2-40B4-BE49-F238E27FC236}">
                <a16:creationId xmlns:a16="http://schemas.microsoft.com/office/drawing/2014/main" xmlns="" id="{1734C18C-7D99-4CE2-A150-C88DD9608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94"/>
          <a:stretch>
            <a:fillRect/>
          </a:stretch>
        </p:blipFill>
        <p:spPr bwMode="auto">
          <a:xfrm>
            <a:off x="1009650" y="1644650"/>
            <a:ext cx="3925888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 descr="D:\Fotografie\Biblioteka_i_Rektorat\male\DSC_0212.jpg">
            <a:extLst>
              <a:ext uri="{FF2B5EF4-FFF2-40B4-BE49-F238E27FC236}">
                <a16:creationId xmlns:a16="http://schemas.microsoft.com/office/drawing/2014/main" xmlns="" id="{FA31E20D-52ED-484D-BAB6-454E6E04B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35" t="854" r="12497" b="-854"/>
          <a:stretch>
            <a:fillRect/>
          </a:stretch>
        </p:blipFill>
        <p:spPr bwMode="auto">
          <a:xfrm>
            <a:off x="5364163" y="1658938"/>
            <a:ext cx="328612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xmlns="" id="{B24D335C-BEA0-4CAA-B75B-CEBAC3EF496D}"/>
              </a:ext>
            </a:extLst>
          </p:cNvPr>
          <p:cNvSpPr txBox="1">
            <a:spLocks/>
          </p:cNvSpPr>
          <p:nvPr/>
        </p:nvSpPr>
        <p:spPr>
          <a:xfrm>
            <a:off x="833438" y="474663"/>
            <a:ext cx="7499350" cy="8636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300" dirty="0">
                <a:solidFill>
                  <a:srgbClr val="572314"/>
                </a:solidFill>
                <a:latin typeface="+mj-lt"/>
                <a:ea typeface="+mj-ea"/>
                <a:cs typeface="+mj-cs"/>
              </a:rPr>
              <a:t>Nowoczesna</a:t>
            </a:r>
            <a:r>
              <a:rPr lang="pl-PL" sz="4300" b="1" dirty="0">
                <a:solidFill>
                  <a:srgbClr val="572314"/>
                </a:solidFill>
                <a:latin typeface="+mj-lt"/>
                <a:ea typeface="+mj-ea"/>
                <a:cs typeface="+mj-cs"/>
              </a:rPr>
              <a:t> </a:t>
            </a:r>
            <a:r>
              <a:rPr lang="pl-PL" sz="4300" dirty="0">
                <a:solidFill>
                  <a:srgbClr val="572314"/>
                </a:solidFill>
                <a:latin typeface="+mj-lt"/>
                <a:ea typeface="+mj-ea"/>
                <a:cs typeface="+mj-cs"/>
              </a:rPr>
              <a:t>baza dydaktyczna</a:t>
            </a:r>
          </a:p>
        </p:txBody>
      </p:sp>
      <p:pic>
        <p:nvPicPr>
          <p:cNvPr id="13317" name="Obraz 5">
            <a:extLst>
              <a:ext uri="{FF2B5EF4-FFF2-40B4-BE49-F238E27FC236}">
                <a16:creationId xmlns:a16="http://schemas.microsoft.com/office/drawing/2014/main" xmlns="" id="{5A07BBD7-D0E0-4DB4-B491-D9D731D54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3430588"/>
            <a:ext cx="625475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Obraz 1">
            <a:extLst>
              <a:ext uri="{FF2B5EF4-FFF2-40B4-BE49-F238E27FC236}">
                <a16:creationId xmlns:a16="http://schemas.microsoft.com/office/drawing/2014/main" xmlns="" id="{DA2DA82F-7A3F-4AA1-A8AF-7F1E4D826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7915"/>
          <a:stretch>
            <a:fillRect/>
          </a:stretch>
        </p:blipFill>
        <p:spPr bwMode="auto">
          <a:xfrm>
            <a:off x="1258888" y="4130675"/>
            <a:ext cx="2952750" cy="216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Obraz 2">
            <a:extLst>
              <a:ext uri="{FF2B5EF4-FFF2-40B4-BE49-F238E27FC236}">
                <a16:creationId xmlns:a16="http://schemas.microsoft.com/office/drawing/2014/main" xmlns="" id="{84D83223-65F5-484E-B22D-A3B21A94F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363" y="4025900"/>
            <a:ext cx="3717925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ytuł 12">
            <a:extLst>
              <a:ext uri="{FF2B5EF4-FFF2-40B4-BE49-F238E27FC236}">
                <a16:creationId xmlns:a16="http://schemas.microsoft.com/office/drawing/2014/main" xmlns="" id="{007E0AE7-1284-4C06-A608-67AFA7BC7C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125413"/>
            <a:ext cx="8496300" cy="1143000"/>
          </a:xfrm>
        </p:spPr>
        <p:txBody>
          <a:bodyPr/>
          <a:lstStyle/>
          <a:p>
            <a:pPr algn="ctr" eaLnBrk="1" hangingPunct="1"/>
            <a:r>
              <a:rPr lang="pl-PL" altLang="pl-PL" sz="3600" dirty="0" smtClean="0">
                <a:solidFill>
                  <a:srgbClr val="4C2D00"/>
                </a:solidFill>
              </a:rPr>
              <a:t>Nowoczesne laboratoria </a:t>
            </a:r>
            <a:br>
              <a:rPr lang="pl-PL" altLang="pl-PL" sz="3600" dirty="0" smtClean="0">
                <a:solidFill>
                  <a:srgbClr val="4C2D00"/>
                </a:solidFill>
              </a:rPr>
            </a:br>
            <a:r>
              <a:rPr lang="pl-PL" altLang="pl-PL" sz="2800" dirty="0" smtClean="0">
                <a:solidFill>
                  <a:srgbClr val="4C2D00"/>
                </a:solidFill>
              </a:rPr>
              <a:t>Studenci </a:t>
            </a:r>
            <a:r>
              <a:rPr lang="pl-PL" altLang="pl-PL" sz="2800" dirty="0">
                <a:solidFill>
                  <a:srgbClr val="4C2D00"/>
                </a:solidFill>
              </a:rPr>
              <a:t>na zajęciach</a:t>
            </a:r>
            <a:endParaRPr lang="pl-PL" altLang="pl-PL" sz="3600" dirty="0">
              <a:solidFill>
                <a:srgbClr val="4C2D00"/>
              </a:solidFill>
            </a:endParaRPr>
          </a:p>
        </p:txBody>
      </p:sp>
      <p:pic>
        <p:nvPicPr>
          <p:cNvPr id="14339" name="Obraz 9">
            <a:extLst>
              <a:ext uri="{FF2B5EF4-FFF2-40B4-BE49-F238E27FC236}">
                <a16:creationId xmlns:a16="http://schemas.microsoft.com/office/drawing/2014/main" xmlns="" id="{0678A040-81A3-4F2B-AA40-6C22C7F6E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3430588"/>
            <a:ext cx="625475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Obraz 1">
            <a:extLst>
              <a:ext uri="{FF2B5EF4-FFF2-40B4-BE49-F238E27FC236}">
                <a16:creationId xmlns:a16="http://schemas.microsoft.com/office/drawing/2014/main" xmlns="" id="{3F72DF34-1242-434E-9CE0-EA2026870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92250" y="1163638"/>
            <a:ext cx="2906713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Obraz 2">
            <a:extLst>
              <a:ext uri="{FF2B5EF4-FFF2-40B4-BE49-F238E27FC236}">
                <a16:creationId xmlns:a16="http://schemas.microsoft.com/office/drawing/2014/main" xmlns="" id="{D1EB148F-F38B-4592-A969-BD6AE48A3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21313" y="1154113"/>
            <a:ext cx="3005137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Obraz 3">
            <a:extLst>
              <a:ext uri="{FF2B5EF4-FFF2-40B4-BE49-F238E27FC236}">
                <a16:creationId xmlns:a16="http://schemas.microsoft.com/office/drawing/2014/main" xmlns="" id="{3ED19063-D8EF-42AA-9C44-6DFA95738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9813" y="3963988"/>
            <a:ext cx="3811587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Obraz 4">
            <a:extLst>
              <a:ext uri="{FF2B5EF4-FFF2-40B4-BE49-F238E27FC236}">
                <a16:creationId xmlns:a16="http://schemas.microsoft.com/office/drawing/2014/main" xmlns="" id="{5D85897F-D458-4138-BEFD-BD6C539C5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80000" y="4124325"/>
            <a:ext cx="359092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ytuł 12">
            <a:extLst>
              <a:ext uri="{FF2B5EF4-FFF2-40B4-BE49-F238E27FC236}">
                <a16:creationId xmlns:a16="http://schemas.microsoft.com/office/drawing/2014/main" xmlns="" id="{51C948BC-B138-4523-9EB0-3A4FA7203C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125413"/>
            <a:ext cx="8785225" cy="1143000"/>
          </a:xfrm>
        </p:spPr>
        <p:txBody>
          <a:bodyPr/>
          <a:lstStyle/>
          <a:p>
            <a:pPr algn="ctr" eaLnBrk="1" hangingPunct="1"/>
            <a:r>
              <a:rPr lang="pl-PL" altLang="pl-PL" dirty="0" smtClean="0">
                <a:solidFill>
                  <a:srgbClr val="4C2D00"/>
                </a:solidFill>
              </a:rPr>
              <a:t>Nowoczesne pracownie </a:t>
            </a:r>
            <a:r>
              <a:rPr lang="pl-PL" altLang="pl-PL" sz="2800" dirty="0" smtClean="0">
                <a:solidFill>
                  <a:srgbClr val="4C2D00"/>
                </a:solidFill>
              </a:rPr>
              <a:t>Studenci </a:t>
            </a:r>
            <a:r>
              <a:rPr lang="pl-PL" altLang="pl-PL" sz="2800" dirty="0">
                <a:solidFill>
                  <a:srgbClr val="4C2D00"/>
                </a:solidFill>
              </a:rPr>
              <a:t>na zajęciach</a:t>
            </a:r>
            <a:endParaRPr lang="pl-PL" altLang="pl-PL" sz="4300" dirty="0">
              <a:solidFill>
                <a:srgbClr val="4C2D00"/>
              </a:solidFill>
            </a:endParaRPr>
          </a:p>
        </p:txBody>
      </p:sp>
      <p:pic>
        <p:nvPicPr>
          <p:cNvPr id="15363" name="Obraz 9">
            <a:extLst>
              <a:ext uri="{FF2B5EF4-FFF2-40B4-BE49-F238E27FC236}">
                <a16:creationId xmlns:a16="http://schemas.microsoft.com/office/drawing/2014/main" xmlns="" id="{3AECAEBC-2B16-417D-8117-D876E08B8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3430588"/>
            <a:ext cx="625475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Obraz 1">
            <a:extLst>
              <a:ext uri="{FF2B5EF4-FFF2-40B4-BE49-F238E27FC236}">
                <a16:creationId xmlns:a16="http://schemas.microsoft.com/office/drawing/2014/main" xmlns="" id="{BE041A85-9912-4791-A1FC-601CB8500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035050"/>
            <a:ext cx="7388225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Obraz 2">
            <a:extLst>
              <a:ext uri="{FF2B5EF4-FFF2-40B4-BE49-F238E27FC236}">
                <a16:creationId xmlns:a16="http://schemas.microsoft.com/office/drawing/2014/main" xmlns="" id="{7478D7E7-68A3-4D0C-969C-B4AB70C7D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965"/>
          <a:stretch>
            <a:fillRect/>
          </a:stretch>
        </p:blipFill>
        <p:spPr bwMode="auto">
          <a:xfrm>
            <a:off x="1116013" y="3789363"/>
            <a:ext cx="7388225" cy="276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altLang="pl-PL" sz="4800" b="1" dirty="0" smtClean="0">
                <a:solidFill>
                  <a:schemeClr val="accent1">
                    <a:lumMod val="75000"/>
                  </a:schemeClr>
                </a:solidFill>
              </a:rPr>
              <a:t>TOWAROZNAWSTWO</a:t>
            </a:r>
            <a:r>
              <a:rPr lang="pl-PL" altLang="pl-PL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pl-PL" altLang="pl-PL" b="1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43608" y="2780928"/>
            <a:ext cx="7776864" cy="3528392"/>
          </a:xfrm>
        </p:spPr>
        <p:txBody>
          <a:bodyPr/>
          <a:lstStyle/>
          <a:p>
            <a:r>
              <a:rPr lang="pl-PL" sz="2800" dirty="0" smtClean="0">
                <a:solidFill>
                  <a:srgbClr val="002060"/>
                </a:solidFill>
              </a:rPr>
              <a:t>to kierunek inżynierski – </a:t>
            </a:r>
            <a:r>
              <a:rPr lang="pl-PL" sz="3200" b="1" dirty="0" smtClean="0">
                <a:solidFill>
                  <a:srgbClr val="002060"/>
                </a:solidFill>
              </a:rPr>
              <a:t>tytuł inżyniera</a:t>
            </a:r>
            <a:endParaRPr lang="pl-PL" sz="2800" b="1" dirty="0" smtClean="0">
              <a:solidFill>
                <a:srgbClr val="002060"/>
              </a:solidFill>
            </a:endParaRPr>
          </a:p>
          <a:p>
            <a:r>
              <a:rPr lang="pl-PL" sz="2400" dirty="0" smtClean="0">
                <a:solidFill>
                  <a:srgbClr val="002060"/>
                </a:solidFill>
              </a:rPr>
              <a:t>nauka trwa</a:t>
            </a:r>
            <a:r>
              <a:rPr lang="pl-PL" sz="2400" b="1" dirty="0" smtClean="0">
                <a:solidFill>
                  <a:srgbClr val="002060"/>
                </a:solidFill>
              </a:rPr>
              <a:t> </a:t>
            </a:r>
            <a:r>
              <a:rPr lang="pl-PL" sz="3200" b="1" dirty="0" smtClean="0">
                <a:solidFill>
                  <a:srgbClr val="002060"/>
                </a:solidFill>
              </a:rPr>
              <a:t>3,5 roku </a:t>
            </a:r>
            <a:r>
              <a:rPr lang="pl-PL" sz="2800" dirty="0" smtClean="0">
                <a:solidFill>
                  <a:srgbClr val="002060"/>
                </a:solidFill>
              </a:rPr>
              <a:t>– 7 semestrów</a:t>
            </a:r>
          </a:p>
          <a:p>
            <a:r>
              <a:rPr lang="pl-PL" sz="3200" b="1" dirty="0" smtClean="0">
                <a:solidFill>
                  <a:srgbClr val="002060"/>
                </a:solidFill>
              </a:rPr>
              <a:t>studia bezpłatne </a:t>
            </a:r>
            <a:r>
              <a:rPr lang="pl-PL" sz="2400" dirty="0" smtClean="0">
                <a:solidFill>
                  <a:srgbClr val="002060"/>
                </a:solidFill>
              </a:rPr>
              <a:t>stacjonarne, niestacjonarne </a:t>
            </a:r>
            <a:endParaRPr lang="pl-PL" sz="2800" dirty="0" smtClean="0">
              <a:solidFill>
                <a:srgbClr val="002060"/>
              </a:solidFill>
            </a:endParaRPr>
          </a:p>
          <a:p>
            <a:r>
              <a:rPr lang="pl-PL" sz="2800" dirty="0" smtClean="0">
                <a:solidFill>
                  <a:srgbClr val="002060"/>
                </a:solidFill>
              </a:rPr>
              <a:t>studia tzw. 26+ dające </a:t>
            </a:r>
            <a:r>
              <a:rPr lang="pl-PL" sz="2800" b="1" dirty="0" smtClean="0">
                <a:solidFill>
                  <a:srgbClr val="002060"/>
                </a:solidFill>
              </a:rPr>
              <a:t>możliwość połączenia pracy</a:t>
            </a:r>
            <a:br>
              <a:rPr lang="pl-PL" sz="2800" b="1" dirty="0" smtClean="0">
                <a:solidFill>
                  <a:srgbClr val="002060"/>
                </a:solidFill>
              </a:rPr>
            </a:br>
            <a:r>
              <a:rPr lang="pl-PL" sz="2800" b="1" dirty="0" smtClean="0">
                <a:solidFill>
                  <a:srgbClr val="002060"/>
                </a:solidFill>
              </a:rPr>
              <a:t>                                            zawodowej  z nauką </a:t>
            </a:r>
          </a:p>
          <a:p>
            <a:r>
              <a:rPr lang="pl-PL" sz="2400" dirty="0" smtClean="0">
                <a:solidFill>
                  <a:srgbClr val="002060"/>
                </a:solidFill>
              </a:rPr>
              <a:t>elastyczny harmonogram zajęć </a:t>
            </a:r>
            <a:r>
              <a:rPr lang="pl-PL" sz="2800" dirty="0" smtClean="0">
                <a:solidFill>
                  <a:srgbClr val="002060"/>
                </a:solidFill>
              </a:rPr>
              <a:t>– </a:t>
            </a:r>
            <a:r>
              <a:rPr lang="pl-PL" sz="2800" b="1" dirty="0" smtClean="0">
                <a:solidFill>
                  <a:srgbClr val="002060"/>
                </a:solidFill>
              </a:rPr>
              <a:t>3 dni w tygodniu</a:t>
            </a:r>
            <a:br>
              <a:rPr lang="pl-PL" sz="2800" b="1" dirty="0" smtClean="0">
                <a:solidFill>
                  <a:srgbClr val="002060"/>
                </a:solidFill>
              </a:rPr>
            </a:br>
            <a:r>
              <a:rPr lang="pl-PL" sz="2800" b="1" dirty="0" smtClean="0">
                <a:solidFill>
                  <a:srgbClr val="002060"/>
                </a:solidFill>
              </a:rPr>
              <a:t>                                     w godzinach popołudniowych</a:t>
            </a:r>
          </a:p>
          <a:p>
            <a:endParaRPr lang="pl-PL" sz="2800" dirty="0" smtClean="0"/>
          </a:p>
          <a:p>
            <a:endParaRPr lang="pl-PL" dirty="0" smtClean="0"/>
          </a:p>
          <a:p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xmlns="" id="{1E2CED68-FF86-4A10-AA55-8C468B318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3430588"/>
            <a:ext cx="625475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ostokąt 4"/>
          <p:cNvSpPr/>
          <p:nvPr/>
        </p:nvSpPr>
        <p:spPr>
          <a:xfrm>
            <a:off x="4355976" y="1484784"/>
            <a:ext cx="45365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 smtClean="0"/>
              <a:t>Nowoczesny kierunek na nowoczesnej Uczelni !!!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ytuł 12">
            <a:extLst>
              <a:ext uri="{FF2B5EF4-FFF2-40B4-BE49-F238E27FC236}">
                <a16:creationId xmlns:a16="http://schemas.microsoft.com/office/drawing/2014/main" xmlns="" id="{FB8A04F4-B399-4766-9288-9C626B9602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125413"/>
            <a:ext cx="8785225" cy="1143000"/>
          </a:xfrm>
        </p:spPr>
        <p:txBody>
          <a:bodyPr/>
          <a:lstStyle/>
          <a:p>
            <a:pPr algn="ctr" eaLnBrk="1" hangingPunct="1"/>
            <a:r>
              <a:rPr lang="pl-PL" altLang="pl-PL" dirty="0" smtClean="0">
                <a:solidFill>
                  <a:srgbClr val="4C2D00"/>
                </a:solidFill>
              </a:rPr>
              <a:t>Nowoczesne laboratoria </a:t>
            </a:r>
            <a:r>
              <a:rPr lang="pl-PL" altLang="pl-PL" sz="4400" dirty="0" smtClean="0">
                <a:solidFill>
                  <a:srgbClr val="4C2D00"/>
                </a:solidFill>
              </a:rPr>
              <a:t/>
            </a:r>
            <a:br>
              <a:rPr lang="pl-PL" altLang="pl-PL" sz="4400" dirty="0" smtClean="0">
                <a:solidFill>
                  <a:srgbClr val="4C2D00"/>
                </a:solidFill>
              </a:rPr>
            </a:br>
            <a:r>
              <a:rPr lang="pl-PL" altLang="pl-PL" sz="3200" dirty="0" smtClean="0">
                <a:solidFill>
                  <a:srgbClr val="4C2D00"/>
                </a:solidFill>
              </a:rPr>
              <a:t>Studenci </a:t>
            </a:r>
            <a:r>
              <a:rPr lang="pl-PL" altLang="pl-PL" sz="3200" dirty="0">
                <a:solidFill>
                  <a:srgbClr val="4C2D00"/>
                </a:solidFill>
              </a:rPr>
              <a:t>na zajęciach</a:t>
            </a:r>
            <a:endParaRPr lang="pl-PL" altLang="pl-PL" sz="4300" dirty="0">
              <a:solidFill>
                <a:srgbClr val="4C2D00"/>
              </a:solidFill>
            </a:endParaRPr>
          </a:p>
        </p:txBody>
      </p:sp>
      <p:pic>
        <p:nvPicPr>
          <p:cNvPr id="16387" name="Obraz 9">
            <a:extLst>
              <a:ext uri="{FF2B5EF4-FFF2-40B4-BE49-F238E27FC236}">
                <a16:creationId xmlns:a16="http://schemas.microsoft.com/office/drawing/2014/main" xmlns="" id="{B9CD6525-DC34-4614-BF6E-02F8B188F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3430588"/>
            <a:ext cx="625475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Obraz 3">
            <a:extLst>
              <a:ext uri="{FF2B5EF4-FFF2-40B4-BE49-F238E27FC236}">
                <a16:creationId xmlns:a16="http://schemas.microsoft.com/office/drawing/2014/main" xmlns="" id="{04AC73BE-1876-4537-9EAA-0B8391CD2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319213"/>
            <a:ext cx="3240088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Obraz 5">
            <a:extLst>
              <a:ext uri="{FF2B5EF4-FFF2-40B4-BE49-F238E27FC236}">
                <a16:creationId xmlns:a16="http://schemas.microsoft.com/office/drawing/2014/main" xmlns="" id="{8993ED41-3964-44A8-9BE2-70607DD35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21238" y="4000500"/>
            <a:ext cx="3586162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Obraz 6">
            <a:extLst>
              <a:ext uri="{FF2B5EF4-FFF2-40B4-BE49-F238E27FC236}">
                <a16:creationId xmlns:a16="http://schemas.microsoft.com/office/drawing/2014/main" xmlns="" id="{6E997079-C954-4B95-937E-C7E7DFEFA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21238" y="1341438"/>
            <a:ext cx="3586162" cy="239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ytuł 1">
            <a:extLst>
              <a:ext uri="{FF2B5EF4-FFF2-40B4-BE49-F238E27FC236}">
                <a16:creationId xmlns:a16="http://schemas.microsoft.com/office/drawing/2014/main" xmlns="" id="{0723A51C-72A5-4CFF-ABB3-0142C03C63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117475"/>
            <a:ext cx="8785225" cy="1355725"/>
          </a:xfrm>
        </p:spPr>
        <p:txBody>
          <a:bodyPr/>
          <a:lstStyle/>
          <a:p>
            <a:pPr algn="ctr" eaLnBrk="1" hangingPunct="1"/>
            <a:r>
              <a:rPr lang="pl-PL" altLang="pl-PL" sz="4300" dirty="0">
                <a:solidFill>
                  <a:srgbClr val="4C2D00"/>
                </a:solidFill>
              </a:rPr>
              <a:t>Wizyty studyjne w firmach</a:t>
            </a:r>
          </a:p>
        </p:txBody>
      </p:sp>
      <p:pic>
        <p:nvPicPr>
          <p:cNvPr id="17411" name="Picture 2" descr="C:\Users\user\Desktop\Towaroznawstwo\towary zdjęcia\bwi 1.jpg">
            <a:extLst>
              <a:ext uri="{FF2B5EF4-FFF2-40B4-BE49-F238E27FC236}">
                <a16:creationId xmlns:a16="http://schemas.microsoft.com/office/drawing/2014/main" xmlns="" id="{F220A513-9C1C-4E8B-A04D-E65DFC09E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803"/>
          <a:stretch>
            <a:fillRect/>
          </a:stretch>
        </p:blipFill>
        <p:spPr bwMode="auto">
          <a:xfrm>
            <a:off x="5133975" y="1157288"/>
            <a:ext cx="3255963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5" descr="C:\Users\user\Desktop\Towaroznawstwo\towary zdjęcia\bwiii.jpg">
            <a:extLst>
              <a:ext uri="{FF2B5EF4-FFF2-40B4-BE49-F238E27FC236}">
                <a16:creationId xmlns:a16="http://schemas.microsoft.com/office/drawing/2014/main" xmlns="" id="{5DE324C9-64E3-4D4F-BDFB-4774286C9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256" t="17545" r="4651" b="31580"/>
          <a:stretch>
            <a:fillRect/>
          </a:stretch>
        </p:blipFill>
        <p:spPr bwMode="auto">
          <a:xfrm>
            <a:off x="2555875" y="4005263"/>
            <a:ext cx="4465638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Obraz 5">
            <a:extLst>
              <a:ext uri="{FF2B5EF4-FFF2-40B4-BE49-F238E27FC236}">
                <a16:creationId xmlns:a16="http://schemas.microsoft.com/office/drawing/2014/main" xmlns="" id="{68F056A7-5604-4607-9922-BE4B2AE2A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3430588"/>
            <a:ext cx="625475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Obraz 1">
            <a:extLst>
              <a:ext uri="{FF2B5EF4-FFF2-40B4-BE49-F238E27FC236}">
                <a16:creationId xmlns:a16="http://schemas.microsoft.com/office/drawing/2014/main" xmlns="" id="{1EABECDF-92D7-42A0-82D7-C6003B00B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6613" y="1179513"/>
            <a:ext cx="3611562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F972DBF-92B1-4EAE-8161-CD060BA6C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dirty="0">
                <a:solidFill>
                  <a:srgbClr val="4C2D00"/>
                </a:solidFill>
              </a:rPr>
              <a:t>Wykłady dla studentów z cyklu </a:t>
            </a: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"Między nauką, a praktyką"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18435" name="Symbol zastępczy zawartości 10">
            <a:extLst>
              <a:ext uri="{FF2B5EF4-FFF2-40B4-BE49-F238E27FC236}">
                <a16:creationId xmlns:a16="http://schemas.microsoft.com/office/drawing/2014/main" xmlns="" id="{9FE0D24B-8F9D-4399-9FD9-FA5266A257B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107" t="22707" r="36813" b="13104"/>
          <a:stretch>
            <a:fillRect/>
          </a:stretch>
        </p:blipFill>
        <p:spPr>
          <a:xfrm>
            <a:off x="1187450" y="1871663"/>
            <a:ext cx="2952750" cy="3935412"/>
          </a:xfrm>
        </p:spPr>
      </p:pic>
      <p:pic>
        <p:nvPicPr>
          <p:cNvPr id="18436" name="Obraz 6">
            <a:extLst>
              <a:ext uri="{FF2B5EF4-FFF2-40B4-BE49-F238E27FC236}">
                <a16:creationId xmlns:a16="http://schemas.microsoft.com/office/drawing/2014/main" xmlns="" id="{F9CE0850-36A9-4DCD-99B8-B81D9CDC8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526" t="21481" r="29526" b="24802"/>
          <a:stretch>
            <a:fillRect/>
          </a:stretch>
        </p:blipFill>
        <p:spPr bwMode="auto">
          <a:xfrm>
            <a:off x="5167313" y="4149725"/>
            <a:ext cx="3065462" cy="226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Obraz 8">
            <a:extLst>
              <a:ext uri="{FF2B5EF4-FFF2-40B4-BE49-F238E27FC236}">
                <a16:creationId xmlns:a16="http://schemas.microsoft.com/office/drawing/2014/main" xmlns="" id="{4ABDDEF7-9600-44D5-A07F-31F451831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526" t="21481" r="29526" b="26199"/>
          <a:stretch>
            <a:fillRect/>
          </a:stretch>
        </p:blipFill>
        <p:spPr bwMode="auto">
          <a:xfrm>
            <a:off x="5148263" y="1717675"/>
            <a:ext cx="3082925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ytuł 1">
            <a:extLst>
              <a:ext uri="{FF2B5EF4-FFF2-40B4-BE49-F238E27FC236}">
                <a16:creationId xmlns:a16="http://schemas.microsoft.com/office/drawing/2014/main" xmlns="" id="{30353608-CCCC-4499-9E0B-5E1595EC40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04863" y="295275"/>
            <a:ext cx="7405687" cy="730250"/>
          </a:xfrm>
        </p:spPr>
        <p:txBody>
          <a:bodyPr/>
          <a:lstStyle/>
          <a:p>
            <a:pPr algn="ctr" eaLnBrk="1" hangingPunct="1"/>
            <a:r>
              <a:rPr lang="pl-PL" altLang="pl-PL" sz="3600" b="1">
                <a:solidFill>
                  <a:srgbClr val="4C2D00"/>
                </a:solidFill>
              </a:rPr>
              <a:t>ERASMUS+</a:t>
            </a:r>
            <a:endParaRPr lang="pl-PL" altLang="pl-PL" sz="3600">
              <a:solidFill>
                <a:srgbClr val="4C2D00"/>
              </a:solidFill>
            </a:endParaRPr>
          </a:p>
        </p:txBody>
      </p:sp>
      <p:sp>
        <p:nvSpPr>
          <p:cNvPr id="47107" name="Symbol zastępczy zawartości 2">
            <a:extLst>
              <a:ext uri="{FF2B5EF4-FFF2-40B4-BE49-F238E27FC236}">
                <a16:creationId xmlns:a16="http://schemas.microsoft.com/office/drawing/2014/main" xmlns="" id="{4FE6201B-687E-4FA0-B537-D45BA2A7676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57250" y="1025525"/>
            <a:ext cx="7170738" cy="5070475"/>
          </a:xfrm>
        </p:spPr>
        <p:txBody>
          <a:bodyPr rtlCol="0">
            <a:normAutofit/>
          </a:bodyPr>
          <a:lstStyle/>
          <a:p>
            <a:pPr marL="34290" indent="0" eaLnBrk="1" fontAlgn="auto" hangingPunct="1">
              <a:spcAft>
                <a:spcPts val="0"/>
              </a:spcAft>
              <a:buFont typeface="Corbel" panose="020B0503020204020204" pitchFamily="34" charset="0"/>
              <a:buNone/>
              <a:defRPr/>
            </a:pPr>
            <a:r>
              <a:rPr lang="pl-PL" altLang="pl-PL" sz="2400" dirty="0">
                <a:solidFill>
                  <a:schemeClr val="tx1"/>
                </a:solidFill>
                <a:latin typeface="+mj-lt"/>
              </a:rPr>
              <a:t>Możliwość wyjazdu na semestralną wymianę studencką do wielu krajów. </a:t>
            </a:r>
          </a:p>
          <a:p>
            <a:pPr marL="34290" indent="0" eaLnBrk="1" fontAlgn="auto" hangingPunct="1">
              <a:spcAft>
                <a:spcPts val="0"/>
              </a:spcAft>
              <a:buFont typeface="Corbel" panose="020B0503020204020204" pitchFamily="34" charset="0"/>
              <a:buNone/>
              <a:defRPr/>
            </a:pPr>
            <a:r>
              <a:rPr lang="pl-PL" altLang="pl-PL" sz="2400" dirty="0">
                <a:solidFill>
                  <a:schemeClr val="tx1"/>
                </a:solidFill>
                <a:latin typeface="+mj-lt"/>
              </a:rPr>
              <a:t>KPU w Krośnie ma podpisane umowy z ponad 80 uczelniami w Europie i USA.</a:t>
            </a:r>
          </a:p>
        </p:txBody>
      </p:sp>
      <p:pic>
        <p:nvPicPr>
          <p:cNvPr id="19460" name="Obraz 4">
            <a:extLst>
              <a:ext uri="{FF2B5EF4-FFF2-40B4-BE49-F238E27FC236}">
                <a16:creationId xmlns:a16="http://schemas.microsoft.com/office/drawing/2014/main" xmlns="" id="{2AF3BB02-C273-45F8-9B68-FEADE2E0F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3430588"/>
            <a:ext cx="625475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Obraz 1">
            <a:extLst>
              <a:ext uri="{FF2B5EF4-FFF2-40B4-BE49-F238E27FC236}">
                <a16:creationId xmlns:a16="http://schemas.microsoft.com/office/drawing/2014/main" xmlns="" id="{1BABE39E-22E9-43EB-8253-6D3CE82AE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5963" y="5095875"/>
            <a:ext cx="30861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Obraz 2">
            <a:extLst>
              <a:ext uri="{FF2B5EF4-FFF2-40B4-BE49-F238E27FC236}">
                <a16:creationId xmlns:a16="http://schemas.microsoft.com/office/drawing/2014/main" xmlns="" id="{5BAF6D4C-5806-4651-ADCF-AD9132056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7250" y="4522788"/>
            <a:ext cx="3311525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Obraz 5">
            <a:extLst>
              <a:ext uri="{FF2B5EF4-FFF2-40B4-BE49-F238E27FC236}">
                <a16:creationId xmlns:a16="http://schemas.microsoft.com/office/drawing/2014/main" xmlns="" id="{3E347FC2-37A0-49DD-8F81-0792AAA69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651" t="20435" r="22438" b="13602"/>
          <a:stretch>
            <a:fillRect/>
          </a:stretch>
        </p:blipFill>
        <p:spPr bwMode="auto">
          <a:xfrm>
            <a:off x="2840038" y="2625725"/>
            <a:ext cx="3748087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ytuł 1">
            <a:extLst>
              <a:ext uri="{FF2B5EF4-FFF2-40B4-BE49-F238E27FC236}">
                <a16:creationId xmlns:a16="http://schemas.microsoft.com/office/drawing/2014/main" xmlns="" id="{3544CF4D-5349-4560-A102-1ED2C22331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87450" y="158750"/>
            <a:ext cx="7407275" cy="1355725"/>
          </a:xfrm>
        </p:spPr>
        <p:txBody>
          <a:bodyPr/>
          <a:lstStyle/>
          <a:p>
            <a:pPr algn="ctr" eaLnBrk="1" hangingPunct="1"/>
            <a:r>
              <a:rPr lang="pl-PL" altLang="pl-PL" sz="4300">
                <a:solidFill>
                  <a:srgbClr val="4C2D00"/>
                </a:solidFill>
              </a:rPr>
              <a:t>Wyjątkowa atmosfera… </a:t>
            </a:r>
          </a:p>
        </p:txBody>
      </p:sp>
      <p:pic>
        <p:nvPicPr>
          <p:cNvPr id="20483" name="Picture 2" descr="C:\Users\user\Desktop\Towaroznawstwo\towary zdjęcia\targiii 2020..jpg">
            <a:extLst>
              <a:ext uri="{FF2B5EF4-FFF2-40B4-BE49-F238E27FC236}">
                <a16:creationId xmlns:a16="http://schemas.microsoft.com/office/drawing/2014/main" xmlns="" id="{B782FA94-E291-4E53-BD46-EC75D32F230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804863" y="1327150"/>
            <a:ext cx="3948112" cy="2962275"/>
          </a:xfrm>
          <a:noFill/>
        </p:spPr>
      </p:pic>
      <p:pic>
        <p:nvPicPr>
          <p:cNvPr id="20484" name="Obraz 4">
            <a:extLst>
              <a:ext uri="{FF2B5EF4-FFF2-40B4-BE49-F238E27FC236}">
                <a16:creationId xmlns:a16="http://schemas.microsoft.com/office/drawing/2014/main" xmlns="" id="{82F245C4-C247-4FD2-877A-5CDF25944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3430588"/>
            <a:ext cx="625475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Obraz 3">
            <a:extLst>
              <a:ext uri="{FF2B5EF4-FFF2-40B4-BE49-F238E27FC236}">
                <a16:creationId xmlns:a16="http://schemas.microsoft.com/office/drawing/2014/main" xmlns="" id="{D5659F6D-D960-4781-880B-92A3BCB43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526" t="22002" r="30313" b="24800"/>
          <a:stretch>
            <a:fillRect/>
          </a:stretch>
        </p:blipFill>
        <p:spPr bwMode="auto">
          <a:xfrm>
            <a:off x="5148263" y="1331913"/>
            <a:ext cx="3671887" cy="296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Obraz 1">
            <a:extLst>
              <a:ext uri="{FF2B5EF4-FFF2-40B4-BE49-F238E27FC236}">
                <a16:creationId xmlns:a16="http://schemas.microsoft.com/office/drawing/2014/main" xmlns="" id="{5BA44A74-67A6-484B-84A7-32F85D245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149080"/>
            <a:ext cx="3673475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altLang="pl-PL" b="1" dirty="0" smtClean="0">
                <a:solidFill>
                  <a:schemeClr val="accent1">
                    <a:lumMod val="75000"/>
                  </a:schemeClr>
                </a:solidFill>
              </a:rPr>
              <a:t>TOWAROZNAWSTWO</a:t>
            </a:r>
            <a:br>
              <a:rPr lang="pl-PL" altLang="pl-PL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altLang="pl-PL" sz="3200" b="1" dirty="0" smtClean="0">
                <a:solidFill>
                  <a:srgbClr val="009900"/>
                </a:solidFill>
              </a:rPr>
              <a:t>Nowoczesny akademik dla studentów </a:t>
            </a:r>
            <a:endParaRPr lang="pl-PL" dirty="0">
              <a:solidFill>
                <a:srgbClr val="0099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xmlns="" id="{D90A7401-E127-43CD-B8FF-330A5CA48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3430588"/>
            <a:ext cx="625475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s://kpu.krosno.pl/wp-content/uploads/sites/1/nggallery/akademik-zwirki/1_DSC_75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916832"/>
            <a:ext cx="3564396" cy="2376264"/>
          </a:xfrm>
          <a:prstGeom prst="rect">
            <a:avLst/>
          </a:prstGeom>
          <a:noFill/>
        </p:spPr>
      </p:pic>
      <p:pic>
        <p:nvPicPr>
          <p:cNvPr id="1030" name="Picture 6" descr="https://kpu.krosno.pl/wp-content/uploads/sites/1/nggallery/akademik-zwirki/1_DSC_37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916832"/>
            <a:ext cx="3600400" cy="2376024"/>
          </a:xfrm>
          <a:prstGeom prst="rect">
            <a:avLst/>
          </a:prstGeom>
          <a:noFill/>
        </p:spPr>
      </p:pic>
      <p:pic>
        <p:nvPicPr>
          <p:cNvPr id="1032" name="Picture 8" descr="https://kpu.krosno.pl/wp-content/uploads/sites/1/nggallery/akademik-zwirki/DSC_79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4365104"/>
            <a:ext cx="3482487" cy="2277448"/>
          </a:xfrm>
          <a:prstGeom prst="rect">
            <a:avLst/>
          </a:prstGeom>
          <a:noFill/>
        </p:spPr>
      </p:pic>
      <p:pic>
        <p:nvPicPr>
          <p:cNvPr id="1034" name="Picture 10" descr="https://kpu.krosno.pl/wp-content/uploads/sites/1/nggallery/akademik-zwirki/DSC_37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4365104"/>
            <a:ext cx="3528392" cy="21108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altLang="pl-PL" b="1" dirty="0" smtClean="0">
                <a:solidFill>
                  <a:schemeClr val="accent1">
                    <a:lumMod val="75000"/>
                  </a:schemeClr>
                </a:solidFill>
              </a:rPr>
              <a:t>TOWAROZNAWSTWO</a:t>
            </a:r>
            <a:br>
              <a:rPr lang="pl-PL" altLang="pl-PL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altLang="pl-PL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pl-PL" altLang="pl-PL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altLang="pl-PL" sz="3200" b="1" dirty="0" smtClean="0">
                <a:solidFill>
                  <a:srgbClr val="009900"/>
                </a:solidFill>
              </a:rPr>
              <a:t>POMOC FINANSOWA DLA STUDENTÓW</a:t>
            </a:r>
            <a:endParaRPr lang="pl-PL" dirty="0">
              <a:solidFill>
                <a:srgbClr val="0099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331640" y="2420888"/>
            <a:ext cx="7200800" cy="3675112"/>
          </a:xfrm>
        </p:spPr>
        <p:txBody>
          <a:bodyPr/>
          <a:lstStyle/>
          <a:p>
            <a:r>
              <a:rPr lang="pl-PL" sz="2800" b="1" dirty="0" smtClean="0"/>
              <a:t> Stypendia socjalne już od I roku studiów</a:t>
            </a:r>
          </a:p>
          <a:p>
            <a:r>
              <a:rPr lang="pl-PL" sz="2800" b="1" dirty="0" smtClean="0"/>
              <a:t> Stypendia rektora dla najwybitniejszych studentów – stypendia naukowe </a:t>
            </a:r>
          </a:p>
          <a:p>
            <a:r>
              <a:rPr lang="pl-PL" sz="2800" b="1" dirty="0" smtClean="0"/>
              <a:t> Stypendia dla osób z niepełnosprawnością </a:t>
            </a:r>
          </a:p>
          <a:p>
            <a:r>
              <a:rPr lang="pl-PL" sz="2800" b="1" dirty="0" smtClean="0"/>
              <a:t> Zapomogi losowe </a:t>
            </a:r>
          </a:p>
          <a:p>
            <a:r>
              <a:rPr lang="pl-PL" sz="2800" b="1" dirty="0" smtClean="0"/>
              <a:t> Stypendium Pigonia</a:t>
            </a:r>
          </a:p>
          <a:p>
            <a:r>
              <a:rPr lang="pl-PL" sz="2800" b="1" dirty="0" smtClean="0"/>
              <a:t> Stypendium na wyjazd Erasmus +</a:t>
            </a:r>
            <a:endParaRPr lang="pl-PL" sz="2800" b="1" dirty="0"/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xmlns="" id="{D90A7401-E127-43CD-B8FF-330A5CA48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3430588"/>
            <a:ext cx="625475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altLang="pl-PL" sz="4400" b="1" dirty="0" smtClean="0">
                <a:solidFill>
                  <a:schemeClr val="accent1">
                    <a:lumMod val="75000"/>
                  </a:schemeClr>
                </a:solidFill>
              </a:rPr>
              <a:t>TOWAROZNAWSTWO</a:t>
            </a:r>
            <a:r>
              <a:rPr lang="pl-PL" altLang="pl-PL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pl-PL" altLang="pl-PL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altLang="pl-PL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pl-PL" altLang="pl-PL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altLang="pl-PL" sz="2800" b="1" dirty="0" smtClean="0">
                <a:solidFill>
                  <a:srgbClr val="00B050"/>
                </a:solidFill>
              </a:rPr>
              <a:t>CO NAS WYRÓŻNIA?</a:t>
            </a:r>
            <a:endParaRPr lang="pl-PL" dirty="0">
              <a:solidFill>
                <a:srgbClr val="00B05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15616" y="2492896"/>
            <a:ext cx="7848872" cy="3675112"/>
          </a:xfrm>
        </p:spPr>
        <p:txBody>
          <a:bodyPr/>
          <a:lstStyle/>
          <a:p>
            <a:r>
              <a:rPr lang="pl-PL" sz="2800" b="1" dirty="0" smtClean="0">
                <a:solidFill>
                  <a:srgbClr val="002060"/>
                </a:solidFill>
              </a:rPr>
              <a:t> tytuł inżyniera</a:t>
            </a:r>
          </a:p>
          <a:p>
            <a:endParaRPr lang="pl-PL" sz="2800" b="1" dirty="0" smtClean="0">
              <a:solidFill>
                <a:srgbClr val="002060"/>
              </a:solidFill>
            </a:endParaRPr>
          </a:p>
          <a:p>
            <a:r>
              <a:rPr lang="pl-PL" sz="2800" b="1" dirty="0" smtClean="0">
                <a:solidFill>
                  <a:srgbClr val="002060"/>
                </a:solidFill>
              </a:rPr>
              <a:t>możliwość połączenia pracy zawodowej z nauką </a:t>
            </a:r>
          </a:p>
          <a:p>
            <a:pPr>
              <a:buNone/>
            </a:pPr>
            <a:endParaRPr lang="pl-PL" sz="2800" b="1" dirty="0" smtClean="0">
              <a:solidFill>
                <a:srgbClr val="002060"/>
              </a:solidFill>
            </a:endParaRPr>
          </a:p>
          <a:p>
            <a:r>
              <a:rPr lang="pl-PL" sz="2800" dirty="0" smtClean="0">
                <a:solidFill>
                  <a:srgbClr val="002060"/>
                </a:solidFill>
              </a:rPr>
              <a:t>elastyczny harmonogram zajęć – </a:t>
            </a:r>
            <a:r>
              <a:rPr lang="pl-PL" sz="2800" b="1" dirty="0" smtClean="0">
                <a:solidFill>
                  <a:srgbClr val="002060"/>
                </a:solidFill>
              </a:rPr>
              <a:t>3 dni w tygodniu</a:t>
            </a:r>
          </a:p>
          <a:p>
            <a:endParaRPr lang="pl-PL" dirty="0"/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xmlns="" id="{D90A7401-E127-43CD-B8FF-330A5CA48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3430588"/>
            <a:ext cx="625475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Symbol zastępczy zawartości 2">
            <a:extLst>
              <a:ext uri="{FF2B5EF4-FFF2-40B4-BE49-F238E27FC236}">
                <a16:creationId xmlns:a16="http://schemas.microsoft.com/office/drawing/2014/main" xmlns="" id="{B2D61108-7FFB-487A-9418-F251BD557B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36613"/>
            <a:ext cx="8363272" cy="5289550"/>
          </a:xfrm>
        </p:spPr>
        <p:txBody>
          <a:bodyPr rtlCol="0">
            <a:normAutofit/>
          </a:bodyPr>
          <a:lstStyle/>
          <a:p>
            <a:pPr marL="514350" indent="-51435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pl-PL" sz="3200" b="1" dirty="0" smtClean="0">
                <a:solidFill>
                  <a:srgbClr val="4C2D00"/>
                </a:solidFill>
                <a:latin typeface="+mj-lt"/>
              </a:rPr>
              <a:t>MASZ MOŻLIWOŚĆ ROZWIJANIA SWOICH PASJI I ZAINTRESOWAŃ W STUDENCKICH  KOŁACH  NAUKOWYCH</a:t>
            </a:r>
          </a:p>
        </p:txBody>
      </p:sp>
      <p:pic>
        <p:nvPicPr>
          <p:cNvPr id="23555" name="Obraz 3">
            <a:extLst>
              <a:ext uri="{FF2B5EF4-FFF2-40B4-BE49-F238E27FC236}">
                <a16:creationId xmlns:a16="http://schemas.microsoft.com/office/drawing/2014/main" xmlns="" id="{FE02EF45-0D18-4B43-B24C-9577C80BD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3430588"/>
            <a:ext cx="625475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5" descr="Spotkanie, Biznesu, Burza Mózgów">
            <a:extLst>
              <a:ext uri="{FF2B5EF4-FFF2-40B4-BE49-F238E27FC236}">
                <a16:creationId xmlns:a16="http://schemas.microsoft.com/office/drawing/2014/main" xmlns="" id="{3C8E40AD-23FF-49DC-802A-91EA6B734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780928"/>
            <a:ext cx="44577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>
            <a:extLst>
              <a:ext uri="{FF2B5EF4-FFF2-40B4-BE49-F238E27FC236}">
                <a16:creationId xmlns:a16="http://schemas.microsoft.com/office/drawing/2014/main" xmlns="" id="{354AB8A4-4238-45C3-85FA-A311E7059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marL="514350" indent="-514350" algn="ctr" eaLnBrk="1" fontAlgn="auto" hangingPunct="1">
              <a:spcAft>
                <a:spcPts val="0"/>
              </a:spcAft>
              <a:defRPr/>
            </a:pPr>
            <a:r>
              <a:rPr lang="pl-PL" sz="3100" b="1" dirty="0">
                <a:solidFill>
                  <a:srgbClr val="4C2D00"/>
                </a:solidFill>
              </a:rPr>
              <a:t>STUDENCKIE  KOŁO  NAUKOWE </a:t>
            </a:r>
            <a:br>
              <a:rPr lang="pl-PL" sz="3100" b="1" dirty="0">
                <a:solidFill>
                  <a:srgbClr val="4C2D00"/>
                </a:solidFill>
              </a:rPr>
            </a:br>
            <a:r>
              <a:rPr lang="pl-PL" b="1" dirty="0"/>
              <a:t>TOWAROZNAWCÓW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l-PL" dirty="0"/>
          </a:p>
        </p:txBody>
      </p:sp>
      <p:sp>
        <p:nvSpPr>
          <p:cNvPr id="20482" name="Symbol zastępczy zawartości 2">
            <a:extLst>
              <a:ext uri="{FF2B5EF4-FFF2-40B4-BE49-F238E27FC236}">
                <a16:creationId xmlns:a16="http://schemas.microsoft.com/office/drawing/2014/main" xmlns="" id="{5CFD3A16-26E1-44CB-8FB1-4B6010B78DC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57250" y="1628775"/>
            <a:ext cx="7404100" cy="4467225"/>
          </a:xfrm>
        </p:spPr>
        <p:txBody>
          <a:bodyPr rtlCol="0">
            <a:normAutofit/>
          </a:bodyPr>
          <a:lstStyle/>
          <a:p>
            <a:pPr indent="-137160" eaLnBrk="1" fontAlgn="auto" hangingPunct="1">
              <a:spcAft>
                <a:spcPts val="0"/>
              </a:spcAft>
              <a:buFontTx/>
              <a:buNone/>
              <a:defRPr/>
            </a:pPr>
            <a:endParaRPr lang="pl-PL" altLang="pl-PL" sz="2800" dirty="0">
              <a:latin typeface="+mj-lt"/>
            </a:endParaRPr>
          </a:p>
          <a:p>
            <a:pPr marL="396000" indent="-396000" eaLnBrk="1" fontAlgn="auto" hangingPunct="1"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q"/>
              <a:defRPr/>
            </a:pPr>
            <a:r>
              <a:rPr lang="pl-PL" altLang="pl-PL" sz="2400" dirty="0">
                <a:solidFill>
                  <a:schemeClr val="tx1"/>
                </a:solidFill>
                <a:latin typeface="+mj-lt"/>
              </a:rPr>
              <a:t>zostało powołane z inicjatywy grupy studentów kierunku Towaroznawstwo</a:t>
            </a:r>
          </a:p>
          <a:p>
            <a:pPr marL="396000" indent="-396000" eaLnBrk="1" fontAlgn="auto" hangingPunct="1"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q"/>
              <a:defRPr/>
            </a:pPr>
            <a:r>
              <a:rPr lang="pl-PL" altLang="pl-PL" sz="2400" dirty="0">
                <a:solidFill>
                  <a:schemeClr val="tx1"/>
                </a:solidFill>
                <a:latin typeface="+mj-lt"/>
              </a:rPr>
              <a:t>celem Koła jest rozwijanie i pogłębianie wiedzy związanej z szeroko pojętą dyscypliną towaroznawstwa </a:t>
            </a:r>
            <a:r>
              <a:rPr lang="pl-PL" altLang="pl-PL" sz="2400" dirty="0" smtClean="0">
                <a:solidFill>
                  <a:schemeClr val="tx1"/>
                </a:solidFill>
                <a:latin typeface="+mj-lt"/>
              </a:rPr>
              <a:t>żywnościowego i przemysłowego oraz </a:t>
            </a:r>
            <a:r>
              <a:rPr lang="pl-PL" altLang="pl-PL" sz="2400" dirty="0">
                <a:solidFill>
                  <a:schemeClr val="tx1"/>
                </a:solidFill>
                <a:latin typeface="+mj-lt"/>
              </a:rPr>
              <a:t>rozwijanie zainteresowań studentów związanych z poszerzaniem wiedzy </a:t>
            </a:r>
            <a:br>
              <a:rPr lang="pl-PL" altLang="pl-PL" sz="2400" dirty="0">
                <a:solidFill>
                  <a:schemeClr val="tx1"/>
                </a:solidFill>
                <a:latin typeface="+mj-lt"/>
              </a:rPr>
            </a:br>
            <a:r>
              <a:rPr lang="pl-PL" altLang="pl-PL" sz="2400" dirty="0">
                <a:solidFill>
                  <a:schemeClr val="tx1"/>
                </a:solidFill>
                <a:latin typeface="+mj-lt"/>
              </a:rPr>
              <a:t>i pracą naukową w zakresie jakości</a:t>
            </a:r>
          </a:p>
        </p:txBody>
      </p:sp>
      <p:pic>
        <p:nvPicPr>
          <p:cNvPr id="25604" name="Obraz 3">
            <a:extLst>
              <a:ext uri="{FF2B5EF4-FFF2-40B4-BE49-F238E27FC236}">
                <a16:creationId xmlns:a16="http://schemas.microsoft.com/office/drawing/2014/main" xmlns="" id="{8E8C7971-D194-47E8-9A86-00EC1DA0B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3430588"/>
            <a:ext cx="625475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7" descr="Afryki, Asian, Czarny, Brown">
            <a:extLst>
              <a:ext uri="{FF2B5EF4-FFF2-40B4-BE49-F238E27FC236}">
                <a16:creationId xmlns:a16="http://schemas.microsoft.com/office/drawing/2014/main" xmlns="" id="{A6EE2BE8-4895-405B-9C7B-34E14BDBD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1863" y="4581525"/>
            <a:ext cx="2700337" cy="201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Obraz 8">
            <a:extLst>
              <a:ext uri="{FF2B5EF4-FFF2-40B4-BE49-F238E27FC236}">
                <a16:creationId xmlns:a16="http://schemas.microsoft.com/office/drawing/2014/main" xmlns="" id="{B2BC8BFC-6FAF-403D-B6B1-373DE1D2E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86425" y="4240213"/>
            <a:ext cx="3238500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Symbol zastępczy zawartości 2">
            <a:extLst>
              <a:ext uri="{FF2B5EF4-FFF2-40B4-BE49-F238E27FC236}">
                <a16:creationId xmlns:a16="http://schemas.microsoft.com/office/drawing/2014/main" xmlns="" id="{9D81E958-A030-4FD0-9158-CB51540B27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71525" y="1916113"/>
            <a:ext cx="8121650" cy="4681537"/>
          </a:xfrm>
        </p:spPr>
        <p:txBody>
          <a:bodyPr rtlCol="0">
            <a:normAutofit/>
          </a:bodyPr>
          <a:lstStyle/>
          <a:p>
            <a:pPr marL="82800" indent="0" algn="ctr" eaLnBrk="1" fontAlgn="auto" hangingPunct="1">
              <a:spcAft>
                <a:spcPts val="0"/>
              </a:spcAft>
              <a:buSzPct val="90000"/>
              <a:buFont typeface="Corbel" panose="020B0503020204020204" pitchFamily="34" charset="0"/>
              <a:buNone/>
              <a:defRPr/>
            </a:pPr>
            <a:r>
              <a:rPr lang="pl-PL" altLang="pl-PL" sz="2400" b="1" dirty="0">
                <a:solidFill>
                  <a:schemeClr val="tx1"/>
                </a:solidFill>
                <a:latin typeface="+mj-lt"/>
              </a:rPr>
              <a:t>Kierunek inżynierski </a:t>
            </a:r>
            <a:r>
              <a:rPr lang="pl-PL" altLang="pl-PL" sz="2400" dirty="0">
                <a:solidFill>
                  <a:schemeClr val="tx1"/>
                </a:solidFill>
                <a:latin typeface="+mj-lt"/>
              </a:rPr>
              <a:t>o charakterze </a:t>
            </a:r>
            <a:r>
              <a:rPr lang="pl-PL" altLang="pl-PL" sz="2400" dirty="0" smtClean="0">
                <a:solidFill>
                  <a:schemeClr val="tx1"/>
                </a:solidFill>
                <a:latin typeface="+mj-lt"/>
              </a:rPr>
              <a:t>interdyscyplinarnym</a:t>
            </a:r>
            <a:br>
              <a:rPr lang="pl-PL" altLang="pl-PL" sz="2400" dirty="0" smtClean="0">
                <a:solidFill>
                  <a:schemeClr val="tx1"/>
                </a:solidFill>
                <a:latin typeface="+mj-lt"/>
              </a:rPr>
            </a:br>
            <a:r>
              <a:rPr lang="pl-PL" altLang="pl-PL" sz="2400" dirty="0" smtClean="0">
                <a:solidFill>
                  <a:schemeClr val="tx1"/>
                </a:solidFill>
                <a:latin typeface="+mj-lt"/>
              </a:rPr>
              <a:t>          łączący </a:t>
            </a:r>
            <a:r>
              <a:rPr lang="pl-PL" altLang="pl-PL" sz="2400" dirty="0">
                <a:solidFill>
                  <a:schemeClr val="tx1"/>
                </a:solidFill>
                <a:latin typeface="+mj-lt"/>
              </a:rPr>
              <a:t>wiedzę:</a:t>
            </a:r>
          </a:p>
          <a:p>
            <a:pPr marL="82800" indent="0" eaLnBrk="1" fontAlgn="auto" hangingPunct="1">
              <a:spcAft>
                <a:spcPts val="0"/>
              </a:spcAft>
              <a:buSzPct val="90000"/>
              <a:buFont typeface="Corbel" panose="020B0503020204020204" pitchFamily="34" charset="0"/>
              <a:buNone/>
              <a:defRPr/>
            </a:pPr>
            <a:r>
              <a:rPr lang="pl-PL" altLang="pl-PL" sz="2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ekonomiczną</a:t>
            </a:r>
            <a:r>
              <a:rPr lang="pl-PL" altLang="pl-PL" sz="24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</a:p>
          <a:p>
            <a:pPr marL="82800" indent="0" eaLnBrk="1" fontAlgn="auto" hangingPunct="1">
              <a:spcAft>
                <a:spcPts val="0"/>
              </a:spcAft>
              <a:buSzPct val="90000"/>
              <a:buFont typeface="Corbel" panose="020B0503020204020204" pitchFamily="34" charset="0"/>
              <a:buNone/>
              <a:defRPr/>
            </a:pPr>
            <a:r>
              <a:rPr lang="pl-PL" altLang="pl-PL" sz="2400" b="1" dirty="0">
                <a:solidFill>
                  <a:schemeClr val="tx1"/>
                </a:solidFill>
                <a:latin typeface="+mj-lt"/>
              </a:rPr>
              <a:t>				   </a:t>
            </a:r>
            <a:r>
              <a:rPr lang="pl-PL" altLang="pl-PL" sz="2400" b="1" dirty="0">
                <a:solidFill>
                  <a:srgbClr val="4C2D00"/>
                </a:solidFill>
                <a:latin typeface="+mj-lt"/>
              </a:rPr>
              <a:t>techniczną</a:t>
            </a:r>
            <a:r>
              <a:rPr lang="pl-PL" altLang="pl-PL" sz="2400" dirty="0">
                <a:solidFill>
                  <a:srgbClr val="4C2D00"/>
                </a:solidFill>
                <a:latin typeface="+mj-lt"/>
              </a:rPr>
              <a:t> </a:t>
            </a:r>
          </a:p>
          <a:p>
            <a:pPr marL="82800" indent="0" eaLnBrk="1" fontAlgn="auto" hangingPunct="1">
              <a:spcAft>
                <a:spcPts val="0"/>
              </a:spcAft>
              <a:buSzPct val="90000"/>
              <a:buFont typeface="Corbel" panose="020B0503020204020204" pitchFamily="34" charset="0"/>
              <a:buNone/>
              <a:defRPr/>
            </a:pPr>
            <a:r>
              <a:rPr lang="pl-PL" altLang="pl-PL" sz="2400" dirty="0">
                <a:solidFill>
                  <a:schemeClr val="tx1"/>
                </a:solidFill>
                <a:latin typeface="+mj-lt"/>
              </a:rPr>
              <a:t>								</a:t>
            </a:r>
            <a:r>
              <a:rPr lang="pl-PL" altLang="pl-PL" sz="2400" b="1" dirty="0">
                <a:solidFill>
                  <a:srgbClr val="008000"/>
                </a:solidFill>
                <a:latin typeface="+mj-lt"/>
              </a:rPr>
              <a:t>przyrodniczą</a:t>
            </a:r>
            <a:endParaRPr lang="pl-PL" altLang="pl-PL" sz="2400" dirty="0">
              <a:solidFill>
                <a:srgbClr val="4C2D00"/>
              </a:solidFill>
              <a:latin typeface="+mj-lt"/>
            </a:endParaRPr>
          </a:p>
          <a:p>
            <a:pPr marL="540000" indent="-457200" eaLnBrk="1" fontAlgn="auto" hangingPunct="1">
              <a:spcAft>
                <a:spcPts val="0"/>
              </a:spcAft>
              <a:buSzPct val="90000"/>
              <a:buFont typeface="Corbel" panose="020B0503020204020204" pitchFamily="34" charset="0"/>
              <a:buNone/>
              <a:defRPr/>
            </a:pPr>
            <a:endParaRPr lang="pl-PL" altLang="pl-PL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099" name="Prostokąt 4">
            <a:extLst>
              <a:ext uri="{FF2B5EF4-FFF2-40B4-BE49-F238E27FC236}">
                <a16:creationId xmlns:a16="http://schemas.microsoft.com/office/drawing/2014/main" xmlns="" id="{837A6CB7-E2C8-4714-8FE7-B8AE736BB5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" y="692150"/>
            <a:ext cx="7561263" cy="8318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pl-PL" altLang="pl-PL" sz="4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TOWAROZNAWSTWO</a:t>
            </a:r>
          </a:p>
        </p:txBody>
      </p:sp>
      <p:pic>
        <p:nvPicPr>
          <p:cNvPr id="7173" name="Obraz 4">
            <a:extLst>
              <a:ext uri="{FF2B5EF4-FFF2-40B4-BE49-F238E27FC236}">
                <a16:creationId xmlns:a16="http://schemas.microsoft.com/office/drawing/2014/main" xmlns="" id="{1E2CED68-FF86-4A10-AA55-8C468B318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3430588"/>
            <a:ext cx="625475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Obraz 7">
            <a:extLst>
              <a:ext uri="{FF2B5EF4-FFF2-40B4-BE49-F238E27FC236}">
                <a16:creationId xmlns:a16="http://schemas.microsoft.com/office/drawing/2014/main" xmlns="" id="{90F3B326-C57C-444F-9A90-98F607178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4550" y="3357563"/>
            <a:ext cx="2692400" cy="179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Obraz 11">
            <a:extLst>
              <a:ext uri="{FF2B5EF4-FFF2-40B4-BE49-F238E27FC236}">
                <a16:creationId xmlns:a16="http://schemas.microsoft.com/office/drawing/2014/main" xmlns="" id="{CAD70720-241F-47A7-88B8-95E6A06DF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375" t="20601" r="27951" b="24800"/>
          <a:stretch>
            <a:fillRect/>
          </a:stretch>
        </p:blipFill>
        <p:spPr bwMode="auto">
          <a:xfrm>
            <a:off x="2992438" y="3789363"/>
            <a:ext cx="2998787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FDF1364-DDB1-4F63-A856-F16004A32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altLang="pl-PL" dirty="0">
                <a:solidFill>
                  <a:srgbClr val="4C2D00"/>
                </a:solidFill>
              </a:rPr>
              <a:t>Cele Koła są realizowane poprzez:</a:t>
            </a:r>
            <a:br>
              <a:rPr lang="pl-PL" altLang="pl-PL" dirty="0">
                <a:solidFill>
                  <a:srgbClr val="4C2D00"/>
                </a:solidFill>
              </a:rPr>
            </a:br>
            <a:endParaRPr lang="pl-PL" dirty="0">
              <a:solidFill>
                <a:srgbClr val="4C2D00"/>
              </a:solidFill>
            </a:endParaRPr>
          </a:p>
        </p:txBody>
      </p:sp>
      <p:sp>
        <p:nvSpPr>
          <p:cNvPr id="22530" name="Symbol zastępczy zawartości 2">
            <a:extLst>
              <a:ext uri="{FF2B5EF4-FFF2-40B4-BE49-F238E27FC236}">
                <a16:creationId xmlns:a16="http://schemas.microsoft.com/office/drawing/2014/main" xmlns="" id="{C4AFCC83-F8AD-4FD7-BAD3-38DA1D58C61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71550" y="2057400"/>
            <a:ext cx="4105275" cy="4038600"/>
          </a:xfrm>
        </p:spPr>
        <p:txBody>
          <a:bodyPr rtlCol="0">
            <a:normAutofit/>
          </a:bodyPr>
          <a:lstStyle/>
          <a:p>
            <a:pPr marL="432000" indent="-432000" eaLnBrk="1" fontAlgn="auto" hangingPunct="1">
              <a:spcAft>
                <a:spcPts val="0"/>
              </a:spcAft>
              <a:buClr>
                <a:srgbClr val="C00000"/>
              </a:buClr>
              <a:buSzPct val="70000"/>
              <a:buFont typeface="Wingdings" panose="05000000000000000000" pitchFamily="2" charset="2"/>
              <a:buChar char="q"/>
              <a:defRPr/>
            </a:pPr>
            <a:r>
              <a:rPr lang="pl-PL" altLang="pl-PL" sz="2400" dirty="0">
                <a:solidFill>
                  <a:schemeClr val="tx1"/>
                </a:solidFill>
                <a:latin typeface="+mj-lt"/>
              </a:rPr>
              <a:t>doskonalenie wiedzy</a:t>
            </a:r>
          </a:p>
          <a:p>
            <a:pPr marL="432000" indent="-432000" eaLnBrk="1" fontAlgn="auto" hangingPunct="1">
              <a:spcAft>
                <a:spcPts val="0"/>
              </a:spcAft>
              <a:buClr>
                <a:srgbClr val="C00000"/>
              </a:buClr>
              <a:buSzPct val="70000"/>
              <a:buFont typeface="Wingdings" panose="05000000000000000000" pitchFamily="2" charset="2"/>
              <a:buChar char="q"/>
              <a:defRPr/>
            </a:pPr>
            <a:r>
              <a:rPr lang="pl-PL" altLang="pl-PL" sz="2400" dirty="0">
                <a:solidFill>
                  <a:schemeClr val="tx1"/>
                </a:solidFill>
                <a:latin typeface="+mj-lt"/>
              </a:rPr>
              <a:t>opracowywanie projektów naukowych</a:t>
            </a:r>
          </a:p>
          <a:p>
            <a:pPr marL="432000" indent="-432000" eaLnBrk="1" fontAlgn="auto" hangingPunct="1">
              <a:spcAft>
                <a:spcPts val="0"/>
              </a:spcAft>
              <a:buClr>
                <a:srgbClr val="C00000"/>
              </a:buClr>
              <a:buSzPct val="70000"/>
              <a:buFont typeface="Wingdings" panose="05000000000000000000" pitchFamily="2" charset="2"/>
              <a:buChar char="q"/>
              <a:defRPr/>
            </a:pPr>
            <a:r>
              <a:rPr lang="pl-PL" altLang="pl-PL" sz="2400" dirty="0">
                <a:solidFill>
                  <a:schemeClr val="tx1"/>
                </a:solidFill>
                <a:latin typeface="+mj-lt"/>
              </a:rPr>
              <a:t>uczestnictwo </a:t>
            </a:r>
            <a:br>
              <a:rPr lang="pl-PL" altLang="pl-PL" sz="2400" dirty="0">
                <a:solidFill>
                  <a:schemeClr val="tx1"/>
                </a:solidFill>
                <a:latin typeface="+mj-lt"/>
              </a:rPr>
            </a:br>
            <a:r>
              <a:rPr lang="pl-PL" altLang="pl-PL" sz="2400" dirty="0">
                <a:solidFill>
                  <a:schemeClr val="tx1"/>
                </a:solidFill>
                <a:latin typeface="+mj-lt"/>
              </a:rPr>
              <a:t>w konferencjach </a:t>
            </a:r>
            <a:br>
              <a:rPr lang="pl-PL" altLang="pl-PL" sz="2400" dirty="0">
                <a:solidFill>
                  <a:schemeClr val="tx1"/>
                </a:solidFill>
                <a:latin typeface="+mj-lt"/>
              </a:rPr>
            </a:br>
            <a:r>
              <a:rPr lang="pl-PL" altLang="pl-PL" sz="2400" dirty="0">
                <a:solidFill>
                  <a:schemeClr val="tx1"/>
                </a:solidFill>
                <a:latin typeface="+mj-lt"/>
              </a:rPr>
              <a:t>i seminariach naukowych </a:t>
            </a:r>
          </a:p>
          <a:p>
            <a:pPr marL="432000" indent="-432000" eaLnBrk="1" fontAlgn="auto" hangingPunct="1">
              <a:spcAft>
                <a:spcPts val="0"/>
              </a:spcAft>
              <a:buClr>
                <a:srgbClr val="C00000"/>
              </a:buClr>
              <a:buSzPct val="70000"/>
              <a:buFont typeface="Wingdings" panose="05000000000000000000" pitchFamily="2" charset="2"/>
              <a:buChar char="q"/>
              <a:defRPr/>
            </a:pPr>
            <a:r>
              <a:rPr lang="pl-PL" altLang="pl-PL" sz="2400" dirty="0">
                <a:solidFill>
                  <a:schemeClr val="tx1"/>
                </a:solidFill>
                <a:latin typeface="+mj-lt"/>
              </a:rPr>
              <a:t>przygotowywanie publikacji, artykułów naukowych na podstawie przeprowadzonych badań</a:t>
            </a:r>
          </a:p>
        </p:txBody>
      </p:sp>
      <p:pic>
        <p:nvPicPr>
          <p:cNvPr id="26628" name="Obraz 3">
            <a:extLst>
              <a:ext uri="{FF2B5EF4-FFF2-40B4-BE49-F238E27FC236}">
                <a16:creationId xmlns:a16="http://schemas.microsoft.com/office/drawing/2014/main" xmlns="" id="{0A2A3B05-8F60-4222-B438-C223D9394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3430588"/>
            <a:ext cx="625475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 descr="Ludzie Dyskusja, Spotkanie, Dyskusja">
            <a:extLst>
              <a:ext uri="{FF2B5EF4-FFF2-40B4-BE49-F238E27FC236}">
                <a16:creationId xmlns:a16="http://schemas.microsoft.com/office/drawing/2014/main" xmlns="" id="{8761E80E-EE46-44C0-BBC1-EE6B9A51D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700213"/>
            <a:ext cx="3292475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7" descr="Nauki, Technologia, Edukacja">
            <a:extLst>
              <a:ext uri="{FF2B5EF4-FFF2-40B4-BE49-F238E27FC236}">
                <a16:creationId xmlns:a16="http://schemas.microsoft.com/office/drawing/2014/main" xmlns="" id="{0CFCA1CC-3EB0-45F3-BE0C-D7198492F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3025" y="4319588"/>
            <a:ext cx="3714750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_20180110_165923.JPG">
            <a:extLst>
              <a:ext uri="{FF2B5EF4-FFF2-40B4-BE49-F238E27FC236}">
                <a16:creationId xmlns:a16="http://schemas.microsoft.com/office/drawing/2014/main" xmlns="" id="{B31DA3E3-6B99-4791-B62D-36DF8AE27BC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19502" y="2972117"/>
            <a:ext cx="3254823" cy="3596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26781994_1524593197647732_369056252_o.jpg">
            <a:extLst>
              <a:ext uri="{FF2B5EF4-FFF2-40B4-BE49-F238E27FC236}">
                <a16:creationId xmlns:a16="http://schemas.microsoft.com/office/drawing/2014/main" xmlns="" id="{FEFEA2AC-56C1-4DCA-AE48-82952613FCC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47949" y="201286"/>
            <a:ext cx="3173274" cy="4231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508" name="Symbol zastępczy zawartości 2">
            <a:extLst>
              <a:ext uri="{FF2B5EF4-FFF2-40B4-BE49-F238E27FC236}">
                <a16:creationId xmlns:a16="http://schemas.microsoft.com/office/drawing/2014/main" xmlns="" id="{8CBC7306-0468-4EEC-AE9A-4A389C1505B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206375"/>
            <a:ext cx="5581650" cy="2671763"/>
          </a:xfrm>
        </p:spPr>
        <p:txBody>
          <a:bodyPr rtlCol="0">
            <a:normAutofit/>
          </a:bodyPr>
          <a:lstStyle/>
          <a:p>
            <a:pPr indent="-13716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pl-PL" altLang="pl-PL" sz="2400" dirty="0">
                <a:solidFill>
                  <a:srgbClr val="4C2D00"/>
                </a:solidFill>
                <a:latin typeface="+mj-lt"/>
              </a:rPr>
              <a:t>Studenci kierunku Towaroznawstwo mają szansę pozyskiwać i doskonalić swoje umiejętności podczas badań prowadzonych w laboratoriach</a:t>
            </a:r>
            <a:r>
              <a:rPr lang="pl-PL" altLang="pl-PL" sz="2400" dirty="0" smtClean="0">
                <a:solidFill>
                  <a:srgbClr val="4C2D00"/>
                </a:solidFill>
                <a:latin typeface="+mj-lt"/>
              </a:rPr>
              <a:t>.</a:t>
            </a:r>
          </a:p>
          <a:p>
            <a:pPr indent="-137160" algn="ctr" eaLnBrk="1" fontAlgn="auto" hangingPunct="1">
              <a:spcAft>
                <a:spcPts val="0"/>
              </a:spcAft>
              <a:buFontTx/>
              <a:buNone/>
              <a:defRPr/>
            </a:pPr>
            <a:endParaRPr lang="pl-PL" altLang="pl-PL" sz="2400" dirty="0">
              <a:solidFill>
                <a:srgbClr val="4C2D00"/>
              </a:solidFill>
              <a:latin typeface="+mj-lt"/>
            </a:endParaRPr>
          </a:p>
          <a:p>
            <a:pPr indent="-13716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pl-PL" altLang="pl-PL" sz="1800" dirty="0">
                <a:solidFill>
                  <a:srgbClr val="4C2D00"/>
                </a:solidFill>
                <a:latin typeface="+mj-lt"/>
              </a:rPr>
              <a:t>Badania obejmują nie tylko analizy chemiczne, ale także instrumentalne oraz ocenę sensoryczną.</a:t>
            </a:r>
          </a:p>
        </p:txBody>
      </p:sp>
      <p:pic>
        <p:nvPicPr>
          <p:cNvPr id="7" name="Obraz 6" descr="_20180110_170405.JPG">
            <a:extLst>
              <a:ext uri="{FF2B5EF4-FFF2-40B4-BE49-F238E27FC236}">
                <a16:creationId xmlns:a16="http://schemas.microsoft.com/office/drawing/2014/main" xmlns="" id="{E27BC775-0A85-4B83-A6FD-06F90300683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77579" y="4633604"/>
            <a:ext cx="3596640" cy="2023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654" name="pole tekstowe 7">
            <a:extLst>
              <a:ext uri="{FF2B5EF4-FFF2-40B4-BE49-F238E27FC236}">
                <a16:creationId xmlns:a16="http://schemas.microsoft.com/office/drawing/2014/main" xmlns="" id="{C8273BFE-211B-45F4-96C5-6E8466277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7238" y="6323013"/>
            <a:ext cx="11652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l-PL" altLang="pl-PL" sz="1000">
                <a:latin typeface="Arial" panose="020B0604020202020204" pitchFamily="34" charset="0"/>
                <a:cs typeface="Arial" panose="020B0604020202020204" pitchFamily="34" charset="0"/>
              </a:rPr>
              <a:t>Fot. Kamila Kras</a:t>
            </a:r>
          </a:p>
        </p:txBody>
      </p:sp>
      <p:sp>
        <p:nvSpPr>
          <p:cNvPr id="27655" name="pole tekstowe 8">
            <a:extLst>
              <a:ext uri="{FF2B5EF4-FFF2-40B4-BE49-F238E27FC236}">
                <a16:creationId xmlns:a16="http://schemas.microsoft.com/office/drawing/2014/main" xmlns="" id="{14F0A28A-A885-4266-B38A-F15A6DBA99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2225" y="4132263"/>
            <a:ext cx="1225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l-PL" altLang="pl-PL" sz="1000">
                <a:latin typeface="Arial" panose="020B0604020202020204" pitchFamily="34" charset="0"/>
                <a:cs typeface="Arial" panose="020B0604020202020204" pitchFamily="34" charset="0"/>
              </a:rPr>
              <a:t>Fot. Kamila Kras</a:t>
            </a:r>
          </a:p>
          <a:p>
            <a:pPr eaLnBrk="1" hangingPunct="1"/>
            <a:endParaRPr lang="pl-PL" altLang="pl-PL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656" name="pole tekstowe 9">
            <a:extLst>
              <a:ext uri="{FF2B5EF4-FFF2-40B4-BE49-F238E27FC236}">
                <a16:creationId xmlns:a16="http://schemas.microsoft.com/office/drawing/2014/main" xmlns="" id="{59775048-8E8D-4136-B694-B9E3E9EAD8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4138" y="6334125"/>
            <a:ext cx="12239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l-PL" altLang="pl-PL" sz="1000">
                <a:latin typeface="Arial" panose="020B0604020202020204" pitchFamily="34" charset="0"/>
                <a:cs typeface="Arial" panose="020B0604020202020204" pitchFamily="34" charset="0"/>
              </a:rPr>
              <a:t>Fot. Kamila Kras</a:t>
            </a:r>
          </a:p>
          <a:p>
            <a:pPr eaLnBrk="1" hangingPunct="1"/>
            <a:endParaRPr lang="pl-PL" altLang="pl-PL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657" name="Obraz 8">
            <a:extLst>
              <a:ext uri="{FF2B5EF4-FFF2-40B4-BE49-F238E27FC236}">
                <a16:creationId xmlns:a16="http://schemas.microsoft.com/office/drawing/2014/main" xmlns="" id="{FDE26DD5-C6AB-4F43-89CB-9C72102D4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3430588"/>
            <a:ext cx="625475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8385C67-45C3-406B-AB14-C1889DAB8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dirty="0">
                <a:solidFill>
                  <a:srgbClr val="4C2D00"/>
                </a:solidFill>
              </a:rPr>
              <a:t>Aktywność członków </a:t>
            </a:r>
            <a:r>
              <a:rPr lang="pl-PL" dirty="0"/>
              <a:t/>
            </a:r>
            <a:br>
              <a:rPr lang="pl-PL" dirty="0"/>
            </a:br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SKN Towaroznawców</a:t>
            </a: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517241C5-8C26-4402-9CEB-7C74F8BF47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2120900"/>
            <a:ext cx="4321175" cy="3606800"/>
          </a:xfrm>
        </p:spPr>
        <p:txBody>
          <a:bodyPr rtlCol="0">
            <a:normAutofit fontScale="92500"/>
          </a:bodyPr>
          <a:lstStyle/>
          <a:p>
            <a:pPr indent="-13716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pl-PL" sz="2800" dirty="0">
                <a:solidFill>
                  <a:schemeClr val="tx1"/>
                </a:solidFill>
                <a:latin typeface="+mj-lt"/>
              </a:rPr>
              <a:t>Udział w </a:t>
            </a:r>
            <a:r>
              <a:rPr lang="pl-PL" sz="2800" b="1" dirty="0">
                <a:solidFill>
                  <a:schemeClr val="tx1"/>
                </a:solidFill>
                <a:latin typeface="+mj-lt"/>
              </a:rPr>
              <a:t>NOCY BIOLOGÓW</a:t>
            </a:r>
          </a:p>
          <a:p>
            <a:pPr indent="-13716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pl-PL" sz="2800" dirty="0">
                <a:solidFill>
                  <a:schemeClr val="tx1"/>
                </a:solidFill>
                <a:latin typeface="+mj-lt"/>
              </a:rPr>
              <a:t>– organizowanej przez KPU w Krośnie</a:t>
            </a:r>
          </a:p>
          <a:p>
            <a:pPr marL="34290" indent="0" eaLnBrk="1" fontAlgn="auto" hangingPunct="1">
              <a:spcAft>
                <a:spcPts val="0"/>
              </a:spcAft>
              <a:buClr>
                <a:schemeClr val="bg2">
                  <a:lumMod val="25000"/>
                </a:schemeClr>
              </a:buClr>
              <a:buFont typeface="Corbel" panose="020B0503020204020204" pitchFamily="34" charset="0"/>
              <a:buNone/>
              <a:defRPr/>
            </a:pPr>
            <a:endParaRPr lang="pl-PL" sz="2800" dirty="0">
              <a:latin typeface="+mj-lt"/>
            </a:endParaRPr>
          </a:p>
          <a:p>
            <a:pPr indent="-137160" eaLnBrk="1" fontAlgn="auto" hangingPunct="1">
              <a:spcAft>
                <a:spcPts val="0"/>
              </a:spcAft>
              <a:buClr>
                <a:schemeClr val="bg2">
                  <a:lumMod val="25000"/>
                </a:schemeClr>
              </a:buClr>
              <a:buFontTx/>
              <a:buNone/>
              <a:defRPr/>
            </a:pPr>
            <a:r>
              <a:rPr lang="pl-PL" dirty="0">
                <a:latin typeface="+mj-lt"/>
              </a:rPr>
              <a:t>   </a:t>
            </a:r>
            <a:r>
              <a:rPr lang="pl-PL" dirty="0">
                <a:solidFill>
                  <a:schemeClr val="tx1"/>
                </a:solidFill>
                <a:latin typeface="+mj-lt"/>
              </a:rPr>
              <a:t>Noc Biologów, największe wydarzenie cykliczne popularyzujące nauki przyrodnicze, organizowane jest przez szkoły wyższe i ośrodki naukowe </a:t>
            </a:r>
            <a:br>
              <a:rPr lang="pl-PL" dirty="0">
                <a:solidFill>
                  <a:schemeClr val="tx1"/>
                </a:solidFill>
                <a:latin typeface="+mj-lt"/>
              </a:rPr>
            </a:br>
            <a:r>
              <a:rPr lang="pl-PL" dirty="0">
                <a:solidFill>
                  <a:schemeClr val="tx1"/>
                </a:solidFill>
                <a:latin typeface="+mj-lt"/>
              </a:rPr>
              <a:t>w całej Polsce od 2012 roku.</a:t>
            </a:r>
          </a:p>
          <a:p>
            <a:pPr indent="-137160" eaLnBrk="1" fontAlgn="auto" hangingPunct="1">
              <a:spcAft>
                <a:spcPts val="0"/>
              </a:spcAft>
              <a:buFontTx/>
              <a:buNone/>
              <a:defRPr/>
            </a:pPr>
            <a:endParaRPr lang="pl-PL" dirty="0">
              <a:latin typeface="+mj-lt"/>
            </a:endParaRPr>
          </a:p>
        </p:txBody>
      </p:sp>
      <p:pic>
        <p:nvPicPr>
          <p:cNvPr id="28676" name="Obraz 3" descr="5a3ae36588321_o,size,400x350,q,90,h,e3cd42.jpg">
            <a:extLst>
              <a:ext uri="{FF2B5EF4-FFF2-40B4-BE49-F238E27FC236}">
                <a16:creationId xmlns:a16="http://schemas.microsoft.com/office/drawing/2014/main" xmlns="" id="{0998E8F2-66A7-48EB-B030-49DDA82BB4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0588" y="2405063"/>
            <a:ext cx="3473450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Obraz 3">
            <a:extLst>
              <a:ext uri="{FF2B5EF4-FFF2-40B4-BE49-F238E27FC236}">
                <a16:creationId xmlns:a16="http://schemas.microsoft.com/office/drawing/2014/main" xmlns="" id="{EE2C5511-2500-4FB2-9C54-1AAE337A5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3430588"/>
            <a:ext cx="625475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ytuł 1">
            <a:extLst>
              <a:ext uri="{FF2B5EF4-FFF2-40B4-BE49-F238E27FC236}">
                <a16:creationId xmlns:a16="http://schemas.microsoft.com/office/drawing/2014/main" xmlns="" id="{D82B3305-BD4F-4E29-B343-D892070E88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l-PL" altLang="pl-PL" sz="3200" b="1" dirty="0">
                <a:solidFill>
                  <a:srgbClr val="4C2D00"/>
                </a:solidFill>
              </a:rPr>
              <a:t>NOC BIOLOGÓW</a:t>
            </a:r>
          </a:p>
        </p:txBody>
      </p:sp>
      <p:sp>
        <p:nvSpPr>
          <p:cNvPr id="29699" name="Symbol zastępczy zawartości 2">
            <a:extLst>
              <a:ext uri="{FF2B5EF4-FFF2-40B4-BE49-F238E27FC236}">
                <a16:creationId xmlns:a16="http://schemas.microsoft.com/office/drawing/2014/main" xmlns="" id="{EDA0A490-72F6-4B66-B35F-E0556A6535C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pl-PL" altLang="pl-PL"/>
          </a:p>
        </p:txBody>
      </p:sp>
      <p:pic>
        <p:nvPicPr>
          <p:cNvPr id="29700" name="Picture 4" descr="https://scontent-waw1-1.xx.fbcdn.net/v/t1.15752-9/49841091_726651341098169_3081825561014697984_n.jpg?_nc_cat=104&amp;_nc_ht=scontent-waw1-1.xx&amp;oh=d8948218c913a29f29086e84100d2fa4&amp;oe=5D37C382">
            <a:extLst>
              <a:ext uri="{FF2B5EF4-FFF2-40B4-BE49-F238E27FC236}">
                <a16:creationId xmlns:a16="http://schemas.microsoft.com/office/drawing/2014/main" xmlns="" id="{F8F060B8-F4BF-426D-8DFA-4FFEC561A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16600" y="609600"/>
            <a:ext cx="3138488" cy="558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6" descr="https://scontent-waw1-1.xx.fbcdn.net/v/t1.15752-9/s2048x2048/49647025_2044287785625394_5996094698236674048_n.jpg?_nc_cat=108&amp;_nc_ht=scontent-waw1-1.xx&amp;oh=f467567656c8903901c7b54dafe9ebfa&amp;oe=5D4D957A">
            <a:extLst>
              <a:ext uri="{FF2B5EF4-FFF2-40B4-BE49-F238E27FC236}">
                <a16:creationId xmlns:a16="http://schemas.microsoft.com/office/drawing/2014/main" xmlns="" id="{93211382-95C6-4107-BCED-3EBE0B0EE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9325" y="2012950"/>
            <a:ext cx="4714875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Obraz 5">
            <a:extLst>
              <a:ext uri="{FF2B5EF4-FFF2-40B4-BE49-F238E27FC236}">
                <a16:creationId xmlns:a16="http://schemas.microsoft.com/office/drawing/2014/main" xmlns="" id="{E2B4DDF8-4DB3-48E9-9C40-7D8506B14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3430588"/>
            <a:ext cx="625475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ytuł 1">
            <a:extLst>
              <a:ext uri="{FF2B5EF4-FFF2-40B4-BE49-F238E27FC236}">
                <a16:creationId xmlns:a16="http://schemas.microsoft.com/office/drawing/2014/main" xmlns="" id="{61EAAB01-3195-4A13-8112-3D0751E413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55663" y="417513"/>
            <a:ext cx="7405687" cy="688975"/>
          </a:xfrm>
        </p:spPr>
        <p:txBody>
          <a:bodyPr/>
          <a:lstStyle/>
          <a:p>
            <a:pPr eaLnBrk="1" hangingPunct="1"/>
            <a:r>
              <a:rPr lang="pl-PL" altLang="pl-PL">
                <a:solidFill>
                  <a:srgbClr val="4C2D00"/>
                </a:solidFill>
              </a:rPr>
              <a:t>Studenckie konferencje naukowe</a:t>
            </a:r>
          </a:p>
        </p:txBody>
      </p:sp>
      <p:sp>
        <p:nvSpPr>
          <p:cNvPr id="30723" name="Symbol zastępczy zawartości 2">
            <a:extLst>
              <a:ext uri="{FF2B5EF4-FFF2-40B4-BE49-F238E27FC236}">
                <a16:creationId xmlns:a16="http://schemas.microsoft.com/office/drawing/2014/main" xmlns="" id="{8C1B0E82-05FB-4092-B813-943E10C18AD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pl-PL" altLang="pl-PL"/>
          </a:p>
        </p:txBody>
      </p:sp>
      <p:pic>
        <p:nvPicPr>
          <p:cNvPr id="30724" name="Obraz 3">
            <a:extLst>
              <a:ext uri="{FF2B5EF4-FFF2-40B4-BE49-F238E27FC236}">
                <a16:creationId xmlns:a16="http://schemas.microsoft.com/office/drawing/2014/main" xmlns="" id="{4249565E-9C55-461E-837C-E1423548C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676" r="3639"/>
          <a:stretch>
            <a:fillRect/>
          </a:stretch>
        </p:blipFill>
        <p:spPr bwMode="auto">
          <a:xfrm>
            <a:off x="468313" y="1484313"/>
            <a:ext cx="3892550" cy="507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Obraz 4">
            <a:extLst>
              <a:ext uri="{FF2B5EF4-FFF2-40B4-BE49-F238E27FC236}">
                <a16:creationId xmlns:a16="http://schemas.microsoft.com/office/drawing/2014/main" xmlns="" id="{9FEF08F9-150F-478F-AEEC-900C1CEA5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484313"/>
            <a:ext cx="3808412" cy="507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ytuł 1">
            <a:extLst>
              <a:ext uri="{FF2B5EF4-FFF2-40B4-BE49-F238E27FC236}">
                <a16:creationId xmlns:a16="http://schemas.microsoft.com/office/drawing/2014/main" xmlns="" id="{629C7C15-2BB4-4D4B-8F20-B098A46E46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31747" name="Symbol zastępczy zawartości 2">
            <a:extLst>
              <a:ext uri="{FF2B5EF4-FFF2-40B4-BE49-F238E27FC236}">
                <a16:creationId xmlns:a16="http://schemas.microsoft.com/office/drawing/2014/main" xmlns="" id="{3381068C-308F-4C3F-A541-66B459857C9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pl-PL" altLang="pl-PL"/>
          </a:p>
        </p:txBody>
      </p:sp>
      <p:pic>
        <p:nvPicPr>
          <p:cNvPr id="31748" name="Obraz 3">
            <a:extLst>
              <a:ext uri="{FF2B5EF4-FFF2-40B4-BE49-F238E27FC236}">
                <a16:creationId xmlns:a16="http://schemas.microsoft.com/office/drawing/2014/main" xmlns="" id="{337178C2-4161-46A2-A0C9-9D0DC4B08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94238" y="544513"/>
            <a:ext cx="4083050" cy="576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Obraz 5">
            <a:extLst>
              <a:ext uri="{FF2B5EF4-FFF2-40B4-BE49-F238E27FC236}">
                <a16:creationId xmlns:a16="http://schemas.microsoft.com/office/drawing/2014/main" xmlns="" id="{F48F01E2-EA90-467B-A42E-8654608AA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4663" y="544513"/>
            <a:ext cx="4076700" cy="576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https://scontent-waw1-1.xx.fbcdn.net/v/t1.15752-9/47463299_212158296367840_1773475417668190208_n.jpg?_nc_cat=110&amp;_nc_ht=scontent-waw1-1.xx&amp;oh=437bfff6531ab26602a05d98e692745f&amp;oe=5D065A0B">
            <a:extLst>
              <a:ext uri="{FF2B5EF4-FFF2-40B4-BE49-F238E27FC236}">
                <a16:creationId xmlns:a16="http://schemas.microsoft.com/office/drawing/2014/main" xmlns="" id="{9AC43560-4594-47FA-AA08-702335D9C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99003" y="1476375"/>
            <a:ext cx="2725885" cy="4349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1" name="Obraz 4">
            <a:extLst>
              <a:ext uri="{FF2B5EF4-FFF2-40B4-BE49-F238E27FC236}">
                <a16:creationId xmlns:a16="http://schemas.microsoft.com/office/drawing/2014/main" xmlns="" id="{FC14704A-839D-4F4E-97B9-76962A3E1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3430588"/>
            <a:ext cx="625475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F4C7E206-2EFD-4E10-8351-9539330DE5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20863" t="16401" r="28738" b="13601"/>
          <a:stretch/>
        </p:blipFill>
        <p:spPr>
          <a:xfrm>
            <a:off x="979376" y="1851035"/>
            <a:ext cx="4608512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rostokąt 4"/>
          <p:cNvSpPr/>
          <p:nvPr/>
        </p:nvSpPr>
        <p:spPr>
          <a:xfrm>
            <a:off x="251520" y="548680"/>
            <a:ext cx="8892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" indent="0" algn="ctr" eaLnBrk="1" fontAlgn="auto" hangingPunct="1">
              <a:spcAft>
                <a:spcPts val="0"/>
              </a:spcAft>
              <a:buClr>
                <a:schemeClr val="bg2">
                  <a:lumMod val="25000"/>
                </a:schemeClr>
              </a:buClr>
              <a:buFont typeface="Corbel" panose="020B0503020204020204" pitchFamily="34" charset="0"/>
              <a:buNone/>
              <a:defRPr/>
            </a:pPr>
            <a:r>
              <a:rPr lang="pl-PL" sz="2400" b="1" dirty="0" smtClean="0">
                <a:solidFill>
                  <a:srgbClr val="4C2D00"/>
                </a:solidFill>
              </a:rPr>
              <a:t>Konferencja Studenckich Kół Naukowych w PWSZ w Sanoku</a:t>
            </a:r>
            <a:endParaRPr lang="pl-PL" sz="2400" b="1" dirty="0">
              <a:solidFill>
                <a:srgbClr val="4C2D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6591EC73-885E-4CE0-8933-98D031E783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675" y="692150"/>
            <a:ext cx="8674100" cy="2997200"/>
          </a:xfrm>
        </p:spPr>
        <p:txBody>
          <a:bodyPr rtlCol="0">
            <a:normAutofit/>
          </a:bodyPr>
          <a:lstStyle/>
          <a:p>
            <a:pPr marL="34290" indent="0" algn="ctr" eaLnBrk="1" fontAlgn="auto" hangingPunct="1">
              <a:spcAft>
                <a:spcPts val="0"/>
              </a:spcAft>
              <a:buClr>
                <a:schemeClr val="bg2">
                  <a:lumMod val="25000"/>
                </a:schemeClr>
              </a:buClr>
              <a:buFont typeface="Corbel" panose="020B0503020204020204" pitchFamily="34" charset="0"/>
              <a:buNone/>
              <a:defRPr/>
            </a:pPr>
            <a:r>
              <a:rPr lang="pl-PL" sz="2400" dirty="0">
                <a:solidFill>
                  <a:srgbClr val="4C2D00"/>
                </a:solidFill>
                <a:latin typeface="+mj-lt"/>
              </a:rPr>
              <a:t>Promocja kierunku Towaroznawstwo i SKN Towaroznawców podczas targów  "</a:t>
            </a:r>
            <a:r>
              <a:rPr lang="pl-PL" sz="2400" b="1" dirty="0" err="1">
                <a:solidFill>
                  <a:srgbClr val="4C2D00"/>
                </a:solidFill>
                <a:latin typeface="+mj-lt"/>
              </a:rPr>
              <a:t>Ekogala</a:t>
            </a:r>
            <a:r>
              <a:rPr lang="pl-PL" sz="2400" b="1" dirty="0">
                <a:solidFill>
                  <a:srgbClr val="4C2D00"/>
                </a:solidFill>
                <a:latin typeface="+mj-lt"/>
              </a:rPr>
              <a:t> " Międzynarodowych Targów Produktów i Żywności Wysokiej Jakości </a:t>
            </a:r>
            <a:r>
              <a:rPr lang="pl-PL" sz="2400" dirty="0">
                <a:solidFill>
                  <a:srgbClr val="4C2D00"/>
                </a:solidFill>
                <a:latin typeface="+mj-lt"/>
              </a:rPr>
              <a:t>w Jasionce</a:t>
            </a:r>
            <a:endParaRPr lang="pl-PL" dirty="0">
              <a:solidFill>
                <a:srgbClr val="4C2D00"/>
              </a:solidFill>
              <a:latin typeface="+mj-lt"/>
            </a:endParaRPr>
          </a:p>
        </p:txBody>
      </p:sp>
      <p:pic>
        <p:nvPicPr>
          <p:cNvPr id="33795" name="Picture 2" descr="https://scontent-waw1-1.xx.fbcdn.net/v/t1.15752-9/s2048x2048/48356461_270586206984471_2719881833687810048_n.jpg?_nc_cat=111&amp;_nc_ht=scontent-waw1-1.xx&amp;oh=1db98fad44a3351a53361006a236ffba&amp;oe=5D06E1C6">
            <a:extLst>
              <a:ext uri="{FF2B5EF4-FFF2-40B4-BE49-F238E27FC236}">
                <a16:creationId xmlns:a16="http://schemas.microsoft.com/office/drawing/2014/main" xmlns="" id="{195A17E1-DCA1-4886-A4D4-7994C226D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8888" y="2133600"/>
            <a:ext cx="7048500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Obraz 3">
            <a:extLst>
              <a:ext uri="{FF2B5EF4-FFF2-40B4-BE49-F238E27FC236}">
                <a16:creationId xmlns:a16="http://schemas.microsoft.com/office/drawing/2014/main" xmlns="" id="{D3F57331-D1EC-4AD9-B001-A9EDE94F2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3430588"/>
            <a:ext cx="625475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ytuł 1">
            <a:extLst>
              <a:ext uri="{FF2B5EF4-FFF2-40B4-BE49-F238E27FC236}">
                <a16:creationId xmlns:a16="http://schemas.microsoft.com/office/drawing/2014/main" xmlns="" id="{2FDC566A-9B9B-4163-B607-FBAD663F1D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57250" y="609600"/>
            <a:ext cx="7407275" cy="7239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altLang="pl-PL" sz="3200" b="1" dirty="0">
                <a:solidFill>
                  <a:schemeClr val="accent1">
                    <a:lumMod val="75000"/>
                  </a:schemeClr>
                </a:solidFill>
              </a:rPr>
              <a:t>Warsztaty dla uczniów </a:t>
            </a:r>
            <a:r>
              <a:rPr lang="pl-PL" altLang="pl-PL" sz="3200" b="1" dirty="0"/>
              <a:t/>
            </a:r>
            <a:br>
              <a:rPr lang="pl-PL" altLang="pl-PL" sz="3200" b="1" dirty="0"/>
            </a:br>
            <a:r>
              <a:rPr lang="pl-PL" altLang="pl-PL" sz="2400" b="1" dirty="0">
                <a:solidFill>
                  <a:srgbClr val="4C2D00"/>
                </a:solidFill>
              </a:rPr>
              <a:t>Ocena sensoryczna – sprawdź swój smak i zapach </a:t>
            </a:r>
            <a:r>
              <a:rPr lang="pl-PL" altLang="pl-PL" sz="3200" b="1" dirty="0"/>
              <a:t/>
            </a:r>
            <a:br>
              <a:rPr lang="pl-PL" altLang="pl-PL" sz="3200" b="1" dirty="0"/>
            </a:br>
            <a:endParaRPr lang="pl-PL" altLang="pl-PL" sz="3200" b="1" dirty="0"/>
          </a:p>
        </p:txBody>
      </p:sp>
      <p:pic>
        <p:nvPicPr>
          <p:cNvPr id="34819" name="Obraz 5">
            <a:extLst>
              <a:ext uri="{FF2B5EF4-FFF2-40B4-BE49-F238E27FC236}">
                <a16:creationId xmlns:a16="http://schemas.microsoft.com/office/drawing/2014/main" xmlns="" id="{430C4781-BF6F-4A8C-A62A-A0EE61275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3430588"/>
            <a:ext cx="625475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Obraz 7">
            <a:extLst>
              <a:ext uri="{FF2B5EF4-FFF2-40B4-BE49-F238E27FC236}">
                <a16:creationId xmlns:a16="http://schemas.microsoft.com/office/drawing/2014/main" xmlns="" id="{CA399EAE-9D3D-4B37-8FD5-0CE01B196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613" t="12201" r="32675" b="21555"/>
          <a:stretch>
            <a:fillRect/>
          </a:stretch>
        </p:blipFill>
        <p:spPr bwMode="auto">
          <a:xfrm>
            <a:off x="5724525" y="1379538"/>
            <a:ext cx="2160588" cy="262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Obraz 9">
            <a:extLst>
              <a:ext uri="{FF2B5EF4-FFF2-40B4-BE49-F238E27FC236}">
                <a16:creationId xmlns:a16="http://schemas.microsoft.com/office/drawing/2014/main" xmlns="" id="{3E3573A5-9F85-4D18-BC5C-A46B1C383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289" t="26199" r="33463" b="14999"/>
          <a:stretch>
            <a:fillRect/>
          </a:stretch>
        </p:blipFill>
        <p:spPr bwMode="auto">
          <a:xfrm>
            <a:off x="954088" y="4030663"/>
            <a:ext cx="3606800" cy="252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Obraz 12">
            <a:extLst>
              <a:ext uri="{FF2B5EF4-FFF2-40B4-BE49-F238E27FC236}">
                <a16:creationId xmlns:a16="http://schemas.microsoft.com/office/drawing/2014/main" xmlns="" id="{C5C2BA0F-2276-4D89-9945-45D0E5BFE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341" t="15001" r="20076" b="13600"/>
          <a:stretch>
            <a:fillRect/>
          </a:stretch>
        </p:blipFill>
        <p:spPr bwMode="auto">
          <a:xfrm>
            <a:off x="1625600" y="1430338"/>
            <a:ext cx="3587750" cy="241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Obraz 18">
            <a:extLst>
              <a:ext uri="{FF2B5EF4-FFF2-40B4-BE49-F238E27FC236}">
                <a16:creationId xmlns:a16="http://schemas.microsoft.com/office/drawing/2014/main" xmlns="" id="{14568ECF-CA23-405F-AD4B-8527BDDE6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180" t="23378" r="27887" b="23682"/>
          <a:stretch>
            <a:fillRect/>
          </a:stretch>
        </p:blipFill>
        <p:spPr bwMode="auto">
          <a:xfrm>
            <a:off x="4711700" y="4049713"/>
            <a:ext cx="3835400" cy="248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ytuł 1">
            <a:extLst>
              <a:ext uri="{FF2B5EF4-FFF2-40B4-BE49-F238E27FC236}">
                <a16:creationId xmlns:a16="http://schemas.microsoft.com/office/drawing/2014/main" xmlns="" id="{18DE9473-3047-41FE-B0FA-BE20292906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57250" y="609600"/>
            <a:ext cx="7407275" cy="7239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altLang="pl-PL" sz="3200" b="1" dirty="0">
                <a:solidFill>
                  <a:schemeClr val="accent1">
                    <a:lumMod val="75000"/>
                  </a:schemeClr>
                </a:solidFill>
              </a:rPr>
              <a:t>Warsztaty dla uczniów </a:t>
            </a:r>
            <a:r>
              <a:rPr lang="pl-PL" altLang="pl-PL" sz="3200" b="1" dirty="0"/>
              <a:t/>
            </a:r>
            <a:br>
              <a:rPr lang="pl-PL" altLang="pl-PL" sz="3200" b="1" dirty="0"/>
            </a:br>
            <a:r>
              <a:rPr lang="pl-PL" altLang="pl-PL" sz="2400" b="1" dirty="0">
                <a:solidFill>
                  <a:srgbClr val="4C2D00"/>
                </a:solidFill>
              </a:rPr>
              <a:t>Opracowanie nowego produktu</a:t>
            </a:r>
            <a:r>
              <a:rPr lang="pl-PL" altLang="pl-PL" sz="3200" b="1" dirty="0"/>
              <a:t/>
            </a:r>
            <a:br>
              <a:rPr lang="pl-PL" altLang="pl-PL" sz="3200" b="1" dirty="0"/>
            </a:br>
            <a:endParaRPr lang="pl-PL" altLang="pl-PL" sz="3200" b="1" dirty="0"/>
          </a:p>
        </p:txBody>
      </p:sp>
      <p:pic>
        <p:nvPicPr>
          <p:cNvPr id="35843" name="Obraz 5">
            <a:extLst>
              <a:ext uri="{FF2B5EF4-FFF2-40B4-BE49-F238E27FC236}">
                <a16:creationId xmlns:a16="http://schemas.microsoft.com/office/drawing/2014/main" xmlns="" id="{96C961F3-4859-4DBE-A856-729F9129F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3430588"/>
            <a:ext cx="625475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Obraz 1">
            <a:extLst>
              <a:ext uri="{FF2B5EF4-FFF2-40B4-BE49-F238E27FC236}">
                <a16:creationId xmlns:a16="http://schemas.microsoft.com/office/drawing/2014/main" xmlns="" id="{DA124E76-B2EA-468F-A9B3-3F37891A3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557338"/>
            <a:ext cx="2878138" cy="215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Obraz 2">
            <a:extLst>
              <a:ext uri="{FF2B5EF4-FFF2-40B4-BE49-F238E27FC236}">
                <a16:creationId xmlns:a16="http://schemas.microsoft.com/office/drawing/2014/main" xmlns="" id="{B91F839F-A9B2-4B76-8296-7A79F4D76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444625"/>
            <a:ext cx="3500437" cy="238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Obraz 3">
            <a:extLst>
              <a:ext uri="{FF2B5EF4-FFF2-40B4-BE49-F238E27FC236}">
                <a16:creationId xmlns:a16="http://schemas.microsoft.com/office/drawing/2014/main" xmlns="" id="{A58F9BC9-7C6A-4E23-A436-D41693743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350" y="4030663"/>
            <a:ext cx="2994025" cy="224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Obraz 4">
            <a:extLst>
              <a:ext uri="{FF2B5EF4-FFF2-40B4-BE49-F238E27FC236}">
                <a16:creationId xmlns:a16="http://schemas.microsoft.com/office/drawing/2014/main" xmlns="" id="{5033C05B-3DEF-4620-8826-492DB93E1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9975" y="3938588"/>
            <a:ext cx="3384550" cy="254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57250" y="836712"/>
            <a:ext cx="7407275" cy="1128613"/>
          </a:xfrm>
        </p:spPr>
        <p:txBody>
          <a:bodyPr/>
          <a:lstStyle/>
          <a:p>
            <a:pPr algn="ctr"/>
            <a:r>
              <a:rPr lang="pl-PL" altLang="pl-PL" b="1" dirty="0" smtClean="0">
                <a:solidFill>
                  <a:schemeClr val="accent1">
                    <a:lumMod val="75000"/>
                  </a:schemeClr>
                </a:solidFill>
              </a:rPr>
              <a:t>TOWAROZNAWSTWO</a:t>
            </a:r>
            <a:br>
              <a:rPr lang="pl-PL" altLang="pl-PL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altLang="pl-PL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pl-PL" altLang="pl-PL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altLang="pl-PL" sz="2400" b="1" dirty="0" smtClean="0">
                <a:solidFill>
                  <a:schemeClr val="accent1">
                    <a:lumMod val="75000"/>
                  </a:schemeClr>
                </a:solidFill>
              </a:rPr>
              <a:t>treści kształcenia obejmują </a:t>
            </a:r>
            <a:r>
              <a:rPr lang="pl-PL" altLang="pl-PL" sz="2400" b="1" dirty="0" err="1" smtClean="0">
                <a:solidFill>
                  <a:schemeClr val="accent1">
                    <a:lumMod val="75000"/>
                  </a:schemeClr>
                </a:solidFill>
              </a:rPr>
              <a:t>m.in</a:t>
            </a:r>
            <a:r>
              <a:rPr lang="pl-PL" altLang="pl-PL" sz="2400" b="1" dirty="0" smtClean="0">
                <a:solidFill>
                  <a:schemeClr val="accent1">
                    <a:lumMod val="75000"/>
                  </a:schemeClr>
                </a:solidFill>
              </a:rPr>
              <a:t>:</a:t>
            </a:r>
            <a:r>
              <a:rPr lang="pl-PL" altLang="pl-PL" sz="32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pl-PL" altLang="pl-PL" sz="3200" b="1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99592" y="2348879"/>
            <a:ext cx="3240360" cy="936105"/>
          </a:xfrm>
        </p:spPr>
        <p:txBody>
          <a:bodyPr/>
          <a:lstStyle/>
          <a:p>
            <a:r>
              <a:rPr lang="pl-PL" altLang="pl-PL" sz="2400" dirty="0" smtClean="0">
                <a:solidFill>
                  <a:schemeClr val="tx1"/>
                </a:solidFill>
              </a:rPr>
              <a:t>towaroznawstwo produktów żywnościowych</a:t>
            </a:r>
          </a:p>
          <a:p>
            <a:endParaRPr lang="pl-PL" dirty="0">
              <a:solidFill>
                <a:srgbClr val="00B0F0"/>
              </a:solidFill>
            </a:endParaRP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3851920" y="3140968"/>
            <a:ext cx="3384376" cy="1152128"/>
          </a:xfrm>
        </p:spPr>
        <p:txBody>
          <a:bodyPr/>
          <a:lstStyle/>
          <a:p>
            <a:r>
              <a:rPr lang="pl-PL" altLang="pl-PL" sz="2400" dirty="0" smtClean="0">
                <a:solidFill>
                  <a:schemeClr val="tx1"/>
                </a:solidFill>
              </a:rPr>
              <a:t>towaroznawstwo wyrobów przemysłowych</a:t>
            </a:r>
          </a:p>
        </p:txBody>
      </p:sp>
      <p:sp>
        <p:nvSpPr>
          <p:cNvPr id="7" name="Prostokąt 6"/>
          <p:cNvSpPr/>
          <p:nvPr/>
        </p:nvSpPr>
        <p:spPr>
          <a:xfrm>
            <a:off x="6588224" y="4077072"/>
            <a:ext cx="23042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cs typeface="Calibri" pitchFamily="34" charset="0"/>
              </a:rPr>
              <a:t>systemy zarządzania jakością </a:t>
            </a:r>
            <a:endParaRPr lang="pl-PL" sz="2400" b="1" dirty="0">
              <a:cs typeface="Calibri" pitchFamily="34" charset="0"/>
            </a:endParaRPr>
          </a:p>
        </p:txBody>
      </p:sp>
      <p:pic>
        <p:nvPicPr>
          <p:cNvPr id="9" name="Obraz 4">
            <a:extLst>
              <a:ext uri="{FF2B5EF4-FFF2-40B4-BE49-F238E27FC236}">
                <a16:creationId xmlns:a16="http://schemas.microsoft.com/office/drawing/2014/main" xmlns="" id="{1E2CED68-FF86-4A10-AA55-8C468B318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3430588"/>
            <a:ext cx="625475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az 5">
            <a:extLst>
              <a:ext uri="{FF2B5EF4-FFF2-40B4-BE49-F238E27FC236}">
                <a16:creationId xmlns:a16="http://schemas.microsoft.com/office/drawing/2014/main" xmlns="" id="{4CB19D03-8A20-452C-B310-493AFF639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509120"/>
            <a:ext cx="1627187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 descr="Prezentacji, Statystyka, Chłopiec, Znak">
            <a:extLst>
              <a:ext uri="{FF2B5EF4-FFF2-40B4-BE49-F238E27FC236}">
                <a16:creationId xmlns:a16="http://schemas.microsoft.com/office/drawing/2014/main" xmlns="" id="{15095D08-BFE5-4413-B673-7ED692DC8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916832"/>
            <a:ext cx="2643188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 descr="Jedzenie, Jedzą Chleb, Jeść, Chleb">
            <a:extLst>
              <a:ext uri="{FF2B5EF4-FFF2-40B4-BE49-F238E27FC236}">
                <a16:creationId xmlns:a16="http://schemas.microsoft.com/office/drawing/2014/main" xmlns="" id="{3AFC4BB9-A156-4FD0-AF72-8F8AE5164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3501008"/>
            <a:ext cx="3002087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6" descr="Sto Procent, 100, Jakość, Złota">
            <a:extLst>
              <a:ext uri="{FF2B5EF4-FFF2-40B4-BE49-F238E27FC236}">
                <a16:creationId xmlns:a16="http://schemas.microsoft.com/office/drawing/2014/main" xmlns="" id="{03E80BD0-426F-4BD4-B876-0F32E1280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732240" y="5445224"/>
            <a:ext cx="1862524" cy="9312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ytuł 1">
            <a:extLst>
              <a:ext uri="{FF2B5EF4-FFF2-40B4-BE49-F238E27FC236}">
                <a16:creationId xmlns:a16="http://schemas.microsoft.com/office/drawing/2014/main" xmlns="" id="{7BC551B9-2BFE-4B38-9BE3-789680A0AD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57250" y="609600"/>
            <a:ext cx="7818438" cy="7239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altLang="pl-PL" sz="3200" b="1" dirty="0">
                <a:solidFill>
                  <a:schemeClr val="accent1">
                    <a:lumMod val="75000"/>
                  </a:schemeClr>
                </a:solidFill>
              </a:rPr>
              <a:t>Warsztaty dla uczniów </a:t>
            </a:r>
            <a:r>
              <a:rPr lang="pl-PL" altLang="pl-PL" sz="3200" b="1" dirty="0"/>
              <a:t/>
            </a:r>
            <a:br>
              <a:rPr lang="pl-PL" altLang="pl-PL" sz="3200" b="1" dirty="0"/>
            </a:br>
            <a:r>
              <a:rPr lang="pl-PL" altLang="pl-PL" sz="2400" b="1" dirty="0">
                <a:solidFill>
                  <a:srgbClr val="4C2D00"/>
                </a:solidFill>
              </a:rPr>
              <a:t>Szybkość i precyzja czyli logistyka w procesie produkcji</a:t>
            </a:r>
            <a:r>
              <a:rPr lang="pl-PL" altLang="pl-PL" sz="3200" b="1" dirty="0"/>
              <a:t/>
            </a:r>
            <a:br>
              <a:rPr lang="pl-PL" altLang="pl-PL" sz="3200" b="1" dirty="0"/>
            </a:br>
            <a:endParaRPr lang="pl-PL" altLang="pl-PL" sz="3200" b="1" dirty="0"/>
          </a:p>
        </p:txBody>
      </p:sp>
      <p:pic>
        <p:nvPicPr>
          <p:cNvPr id="36867" name="Obraz 5">
            <a:extLst>
              <a:ext uri="{FF2B5EF4-FFF2-40B4-BE49-F238E27FC236}">
                <a16:creationId xmlns:a16="http://schemas.microsoft.com/office/drawing/2014/main" xmlns="" id="{1A31D9E8-2C3D-4517-9736-B792A6809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3430588"/>
            <a:ext cx="625475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Obraz 1">
            <a:extLst>
              <a:ext uri="{FF2B5EF4-FFF2-40B4-BE49-F238E27FC236}">
                <a16:creationId xmlns:a16="http://schemas.microsoft.com/office/drawing/2014/main" xmlns="" id="{120F334D-6154-4EE7-9F2C-933F5BB89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4163" y="1577975"/>
            <a:ext cx="3587750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Obraz 2">
            <a:extLst>
              <a:ext uri="{FF2B5EF4-FFF2-40B4-BE49-F238E27FC236}">
                <a16:creationId xmlns:a16="http://schemas.microsoft.com/office/drawing/2014/main" xmlns="" id="{BB451ED9-51D9-4B4F-ACAC-83DBB42C8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130425"/>
            <a:ext cx="2378075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Obraz 3">
            <a:extLst>
              <a:ext uri="{FF2B5EF4-FFF2-40B4-BE49-F238E27FC236}">
                <a16:creationId xmlns:a16="http://schemas.microsoft.com/office/drawing/2014/main" xmlns="" id="{4FC1C076-E995-4D9D-95AC-7BC45B376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8175" y="3857625"/>
            <a:ext cx="3009900" cy="226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77476BB-1905-40E2-8BB8-301DC0B7E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3100" dirty="0">
                <a:solidFill>
                  <a:srgbClr val="4C2D00"/>
                </a:solidFill>
              </a:rPr>
              <a:t>Udział w </a:t>
            </a:r>
            <a:r>
              <a:rPr lang="pl-PL" sz="3100" b="1" dirty="0">
                <a:solidFill>
                  <a:srgbClr val="4C2D00"/>
                </a:solidFill>
              </a:rPr>
              <a:t>Targach Pracy PWSZ w Krośnie </a:t>
            </a:r>
            <a:r>
              <a:rPr lang="pl-PL" sz="3100" dirty="0">
                <a:solidFill>
                  <a:srgbClr val="4C2D00"/>
                </a:solidFill>
              </a:rPr>
              <a:t/>
            </a:r>
            <a:br>
              <a:rPr lang="pl-PL" sz="3100" dirty="0">
                <a:solidFill>
                  <a:srgbClr val="4C2D00"/>
                </a:solidFill>
              </a:rPr>
            </a:br>
            <a:r>
              <a:rPr lang="pl-PL" sz="3100" dirty="0">
                <a:solidFill>
                  <a:srgbClr val="4C2D00"/>
                </a:solidFill>
              </a:rPr>
              <a:t>w ramach </a:t>
            </a:r>
            <a:r>
              <a:rPr lang="pl-PL" sz="3100" b="1" dirty="0">
                <a:solidFill>
                  <a:srgbClr val="4C2D00"/>
                </a:solidFill>
              </a:rPr>
              <a:t>Akademickich Dni Nauki</a:t>
            </a:r>
            <a:r>
              <a:rPr lang="pl-PL" sz="3100" b="1" dirty="0"/>
              <a:t/>
            </a:r>
            <a:br>
              <a:rPr lang="pl-PL" sz="3100" b="1" dirty="0"/>
            </a:br>
            <a:endParaRPr lang="pl-PL" b="1" dirty="0"/>
          </a:p>
        </p:txBody>
      </p:sp>
      <p:pic>
        <p:nvPicPr>
          <p:cNvPr id="37892" name="Picture 4" descr="https://scontent-waw1-1.xx.fbcdn.net/v/t1.15752-9/55448585_462438894298306_7015388800918487040_n.jpg?_nc_cat=111&amp;_nc_ht=scontent-waw1-1.xx&amp;oh=1c362580127b2cae801c8af9a2471b6e&amp;oe=5D4A6DAC">
            <a:extLst>
              <a:ext uri="{FF2B5EF4-FFF2-40B4-BE49-F238E27FC236}">
                <a16:creationId xmlns:a16="http://schemas.microsoft.com/office/drawing/2014/main" xmlns="" id="{B29A0D51-FF89-4942-96D3-17EF85924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47788" y="1766888"/>
            <a:ext cx="6448425" cy="461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Obraz 3">
            <a:extLst>
              <a:ext uri="{FF2B5EF4-FFF2-40B4-BE49-F238E27FC236}">
                <a16:creationId xmlns:a16="http://schemas.microsoft.com/office/drawing/2014/main" xmlns="" id="{9107F798-A230-48EA-84EB-5F2BF7C40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3430588"/>
            <a:ext cx="625475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ytuł 1">
            <a:extLst>
              <a:ext uri="{FF2B5EF4-FFF2-40B4-BE49-F238E27FC236}">
                <a16:creationId xmlns:a16="http://schemas.microsoft.com/office/drawing/2014/main" xmlns="" id="{6D3E07E7-793D-4EF5-9609-AE356DC35A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57250" y="609600"/>
            <a:ext cx="7407275" cy="371475"/>
          </a:xfrm>
        </p:spPr>
        <p:txBody>
          <a:bodyPr/>
          <a:lstStyle/>
          <a:p>
            <a:pPr algn="ctr" eaLnBrk="1" hangingPunct="1"/>
            <a:r>
              <a:rPr lang="pl-PL" altLang="pl-PL" sz="2800" b="1">
                <a:solidFill>
                  <a:srgbClr val="4C2D00"/>
                </a:solidFill>
              </a:rPr>
              <a:t>Udział w Biegu Sokoła</a:t>
            </a:r>
          </a:p>
        </p:txBody>
      </p:sp>
      <p:pic>
        <p:nvPicPr>
          <p:cNvPr id="38915" name="Obraz 5">
            <a:extLst>
              <a:ext uri="{FF2B5EF4-FFF2-40B4-BE49-F238E27FC236}">
                <a16:creationId xmlns:a16="http://schemas.microsoft.com/office/drawing/2014/main" xmlns="" id="{84A6E9A9-9B52-47D5-837E-EF45D2A47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3430588"/>
            <a:ext cx="625475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73496CB9-2131-49D9-81C5-C122EC3B94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7950" t="20600" r="30313" b="38800"/>
          <a:stretch/>
        </p:blipFill>
        <p:spPr>
          <a:xfrm>
            <a:off x="4541231" y="3933054"/>
            <a:ext cx="4462476" cy="2441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9359CFFD-C8E7-4E04-A639-EB60656609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30313" t="21481" r="38679" b="38800"/>
          <a:stretch/>
        </p:blipFill>
        <p:spPr>
          <a:xfrm>
            <a:off x="1223780" y="3986681"/>
            <a:ext cx="3240056" cy="23344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xmlns="" id="{72FA9CB1-0E4A-4FF4-89B0-4331C4F0A4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2843808" y="1211522"/>
            <a:ext cx="3625897" cy="2417265"/>
          </a:xfrm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Symbol zastępczy zawartości 2">
            <a:extLst>
              <a:ext uri="{FF2B5EF4-FFF2-40B4-BE49-F238E27FC236}">
                <a16:creationId xmlns:a16="http://schemas.microsoft.com/office/drawing/2014/main" xmlns="" id="{5D9F6018-BCCD-42F9-B662-94E9E9D75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36613"/>
            <a:ext cx="8686800" cy="5289550"/>
          </a:xfrm>
        </p:spPr>
        <p:txBody>
          <a:bodyPr rtlCol="0">
            <a:normAutofit/>
          </a:bodyPr>
          <a:lstStyle/>
          <a:p>
            <a:pPr marL="514350" indent="-51435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pl-PL" sz="3600" b="1" dirty="0">
                <a:solidFill>
                  <a:srgbClr val="4C2D00"/>
                </a:solidFill>
                <a:latin typeface="+mj-lt"/>
              </a:rPr>
              <a:t>STUDENCKIE  KOŁO  NAUKOWE </a:t>
            </a:r>
          </a:p>
          <a:p>
            <a:pPr marL="514350" indent="-51435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pl-PL" sz="5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EKONOMISTÓW</a:t>
            </a:r>
            <a:r>
              <a:rPr lang="pl-PL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</a:p>
        </p:txBody>
      </p:sp>
      <p:pic>
        <p:nvPicPr>
          <p:cNvPr id="39939" name="Obraz 3">
            <a:extLst>
              <a:ext uri="{FF2B5EF4-FFF2-40B4-BE49-F238E27FC236}">
                <a16:creationId xmlns:a16="http://schemas.microsoft.com/office/drawing/2014/main" xmlns="" id="{1509325D-A40B-4B9D-8E42-FC38066CA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3430588"/>
            <a:ext cx="625475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Obraz 1">
            <a:extLst>
              <a:ext uri="{FF2B5EF4-FFF2-40B4-BE49-F238E27FC236}">
                <a16:creationId xmlns:a16="http://schemas.microsoft.com/office/drawing/2014/main" xmlns="" id="{6F8812A0-1518-4615-ADCC-69AFD4D8B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9350" y="2816225"/>
            <a:ext cx="47625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>
            <a:extLst>
              <a:ext uri="{FF2B5EF4-FFF2-40B4-BE49-F238E27FC236}">
                <a16:creationId xmlns:a16="http://schemas.microsoft.com/office/drawing/2014/main" xmlns="" id="{D01B57D7-A9E0-4991-B1E5-0BD606252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marL="514350" indent="-514350" algn="ctr" eaLnBrk="1" fontAlgn="auto" hangingPunct="1">
              <a:spcAft>
                <a:spcPts val="0"/>
              </a:spcAft>
              <a:defRPr/>
            </a:pPr>
            <a:r>
              <a:rPr lang="pl-PL" sz="3100" b="1" dirty="0">
                <a:solidFill>
                  <a:srgbClr val="4C2D00"/>
                </a:solidFill>
              </a:rPr>
              <a:t>STUDENCKIE  KOŁO  NAUKOWE </a:t>
            </a:r>
            <a:br>
              <a:rPr lang="pl-PL" sz="3100" b="1" dirty="0">
                <a:solidFill>
                  <a:srgbClr val="4C2D00"/>
                </a:solidFill>
              </a:rPr>
            </a:br>
            <a:r>
              <a:rPr lang="pl-PL" b="1" dirty="0"/>
              <a:t>EKONOMISTÓW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l-PL" dirty="0"/>
          </a:p>
        </p:txBody>
      </p:sp>
      <p:sp>
        <p:nvSpPr>
          <p:cNvPr id="20482" name="Symbol zastępczy zawartości 2">
            <a:extLst>
              <a:ext uri="{FF2B5EF4-FFF2-40B4-BE49-F238E27FC236}">
                <a16:creationId xmlns:a16="http://schemas.microsoft.com/office/drawing/2014/main" xmlns="" id="{E8EAFE7F-7CFB-455A-ADE2-8E5D9D7D5B2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57250" y="1628775"/>
            <a:ext cx="7404100" cy="4467225"/>
          </a:xfrm>
        </p:spPr>
        <p:txBody>
          <a:bodyPr rtlCol="0">
            <a:normAutofit/>
          </a:bodyPr>
          <a:lstStyle/>
          <a:p>
            <a:pPr indent="-137160" eaLnBrk="1" fontAlgn="auto" hangingPunct="1">
              <a:spcAft>
                <a:spcPts val="0"/>
              </a:spcAft>
              <a:buFontTx/>
              <a:buNone/>
              <a:defRPr/>
            </a:pPr>
            <a:endParaRPr lang="pl-PL" altLang="pl-PL" sz="2800" dirty="0">
              <a:latin typeface="+mj-lt"/>
            </a:endParaRPr>
          </a:p>
          <a:p>
            <a:pPr marL="457200" indent="-457200" eaLnBrk="1" fontAlgn="auto" hangingPunct="1">
              <a:spcAft>
                <a:spcPts val="0"/>
              </a:spcAft>
              <a:buClr>
                <a:srgbClr val="C00000"/>
              </a:buClr>
              <a:buSzPct val="70000"/>
              <a:buFont typeface="Wingdings" panose="05000000000000000000" pitchFamily="2" charset="2"/>
              <a:buChar char="q"/>
              <a:defRPr/>
            </a:pPr>
            <a:r>
              <a:rPr lang="pl-PL" sz="2400" dirty="0">
                <a:solidFill>
                  <a:schemeClr val="tx1"/>
                </a:solidFill>
                <a:latin typeface="+mj-lt"/>
              </a:rPr>
              <a:t>zajmuje się otaczającą nas rzeczywistością gospodarczą i problemami współczesnej ekonomii </a:t>
            </a:r>
          </a:p>
          <a:p>
            <a:pPr marL="457200" indent="-457200" eaLnBrk="1" fontAlgn="auto" hangingPunct="1">
              <a:spcAft>
                <a:spcPts val="0"/>
              </a:spcAft>
              <a:buClr>
                <a:srgbClr val="C00000"/>
              </a:buClr>
              <a:buSzPct val="70000"/>
              <a:buFont typeface="Wingdings" panose="05000000000000000000" pitchFamily="2" charset="2"/>
              <a:buChar char="q"/>
              <a:defRPr/>
            </a:pPr>
            <a:r>
              <a:rPr lang="pl-PL" sz="2400" dirty="0">
                <a:solidFill>
                  <a:schemeClr val="tx1"/>
                </a:solidFill>
                <a:latin typeface="+mj-lt"/>
              </a:rPr>
              <a:t>w ramach działalności Koła poruszane są aspekty związane z funkcjonowaniem gospodarki narodowej jako całości oraz poszczególnych jej elementów składowych</a:t>
            </a:r>
            <a:endParaRPr lang="pl-PL" altLang="pl-PL" sz="24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1988" name="Obraz 3">
            <a:extLst>
              <a:ext uri="{FF2B5EF4-FFF2-40B4-BE49-F238E27FC236}">
                <a16:creationId xmlns:a16="http://schemas.microsoft.com/office/drawing/2014/main" xmlns="" id="{A7BD62B8-D715-4B42-8BAD-F3C90266C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3430588"/>
            <a:ext cx="625475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Obraz 1">
            <a:extLst>
              <a:ext uri="{FF2B5EF4-FFF2-40B4-BE49-F238E27FC236}">
                <a16:creationId xmlns:a16="http://schemas.microsoft.com/office/drawing/2014/main" xmlns="" id="{C13D062F-D5CC-410B-AE4E-4FE99F355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9338" y="4256088"/>
            <a:ext cx="3313112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>
            <a:extLst>
              <a:ext uri="{FF2B5EF4-FFF2-40B4-BE49-F238E27FC236}">
                <a16:creationId xmlns:a16="http://schemas.microsoft.com/office/drawing/2014/main" xmlns="" id="{858E86DE-D838-4C5B-9DF9-F109DB293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marL="514350" indent="-514350" algn="ctr" eaLnBrk="1" fontAlgn="auto" hangingPunct="1">
              <a:spcAft>
                <a:spcPts val="0"/>
              </a:spcAft>
              <a:defRPr/>
            </a:pPr>
            <a:r>
              <a:rPr lang="pl-PL" sz="3100" b="1" dirty="0">
                <a:solidFill>
                  <a:srgbClr val="4C2D00"/>
                </a:solidFill>
              </a:rPr>
              <a:t>STUDENCKIE  KOŁO  NAUKOWE </a:t>
            </a:r>
            <a:br>
              <a:rPr lang="pl-PL" sz="3100" b="1" dirty="0">
                <a:solidFill>
                  <a:srgbClr val="4C2D00"/>
                </a:solidFill>
              </a:rPr>
            </a:br>
            <a:r>
              <a:rPr lang="pl-PL" b="1" dirty="0"/>
              <a:t>EKONOMISTÓW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l-PL" dirty="0"/>
          </a:p>
        </p:txBody>
      </p:sp>
      <p:sp>
        <p:nvSpPr>
          <p:cNvPr id="20482" name="Symbol zastępczy zawartości 2">
            <a:extLst>
              <a:ext uri="{FF2B5EF4-FFF2-40B4-BE49-F238E27FC236}">
                <a16:creationId xmlns:a16="http://schemas.microsoft.com/office/drawing/2014/main" xmlns="" id="{028CB48C-4601-482D-A289-C5D9EAE6D27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90600" y="2717800"/>
            <a:ext cx="3714750" cy="3530600"/>
          </a:xfrm>
        </p:spPr>
        <p:txBody>
          <a:bodyPr rtlCol="0">
            <a:normAutofit/>
          </a:bodyPr>
          <a:lstStyle/>
          <a:p>
            <a:pPr marL="457200" indent="-457200" eaLnBrk="1" fontAlgn="auto" hangingPunct="1">
              <a:spcAft>
                <a:spcPts val="0"/>
              </a:spcAft>
              <a:buClr>
                <a:srgbClr val="C00000"/>
              </a:buClr>
              <a:buSzPct val="70000"/>
              <a:buFont typeface="Wingdings" panose="05000000000000000000" pitchFamily="2" charset="2"/>
              <a:buChar char="q"/>
              <a:defRPr/>
            </a:pPr>
            <a:r>
              <a:rPr lang="pl-PL" sz="2400" dirty="0">
                <a:solidFill>
                  <a:schemeClr val="tx1"/>
                </a:solidFill>
                <a:latin typeface="+mj-lt"/>
              </a:rPr>
              <a:t>organizowanie zajęć seminaryjnych, sesji, warsztatów dla szkół</a:t>
            </a:r>
          </a:p>
          <a:p>
            <a:pPr marL="457200" indent="-457200" eaLnBrk="1" fontAlgn="auto" hangingPunct="1">
              <a:spcAft>
                <a:spcPts val="0"/>
              </a:spcAft>
              <a:buClr>
                <a:srgbClr val="C00000"/>
              </a:buClr>
              <a:buSzPct val="70000"/>
              <a:buFont typeface="Wingdings" panose="05000000000000000000" pitchFamily="2" charset="2"/>
              <a:buChar char="q"/>
              <a:defRPr/>
            </a:pPr>
            <a:r>
              <a:rPr lang="pl-PL" sz="2400" dirty="0">
                <a:solidFill>
                  <a:schemeClr val="tx1"/>
                </a:solidFill>
                <a:latin typeface="+mj-lt"/>
              </a:rPr>
              <a:t>prowadzenie badań naukowych</a:t>
            </a:r>
          </a:p>
          <a:p>
            <a:pPr marL="457200" indent="-457200" eaLnBrk="1" fontAlgn="auto" hangingPunct="1">
              <a:spcAft>
                <a:spcPts val="0"/>
              </a:spcAft>
              <a:buClr>
                <a:srgbClr val="C00000"/>
              </a:buClr>
              <a:buSzPct val="70000"/>
              <a:buFont typeface="Wingdings" panose="05000000000000000000" pitchFamily="2" charset="2"/>
              <a:buChar char="q"/>
              <a:defRPr/>
            </a:pPr>
            <a:r>
              <a:rPr lang="pl-PL" sz="2400" dirty="0">
                <a:solidFill>
                  <a:schemeClr val="tx1"/>
                </a:solidFill>
                <a:latin typeface="+mj-lt"/>
              </a:rPr>
              <a:t>udział w studenckich konferencjach naukowych</a:t>
            </a:r>
          </a:p>
        </p:txBody>
      </p:sp>
      <p:pic>
        <p:nvPicPr>
          <p:cNvPr id="43012" name="Obraz 3">
            <a:extLst>
              <a:ext uri="{FF2B5EF4-FFF2-40B4-BE49-F238E27FC236}">
                <a16:creationId xmlns:a16="http://schemas.microsoft.com/office/drawing/2014/main" xmlns="" id="{C62A9E0F-C2F6-448A-9D72-1CB73FB8C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3430588"/>
            <a:ext cx="625475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Obraz 4">
            <a:extLst>
              <a:ext uri="{FF2B5EF4-FFF2-40B4-BE49-F238E27FC236}">
                <a16:creationId xmlns:a16="http://schemas.microsoft.com/office/drawing/2014/main" xmlns="" id="{48A2756E-F9FD-4195-BA67-504B1DEF4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91088" y="2852738"/>
            <a:ext cx="3943350" cy="279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xmlns="" id="{4F46A05A-DCED-410A-8735-3A9AF273F412}"/>
              </a:ext>
            </a:extLst>
          </p:cNvPr>
          <p:cNvSpPr txBox="1">
            <a:spLocks noChangeArrowheads="1"/>
          </p:cNvSpPr>
          <p:nvPr/>
        </p:nvSpPr>
        <p:spPr>
          <a:xfrm>
            <a:off x="965200" y="1811338"/>
            <a:ext cx="7099300" cy="142240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37160" algn="l" defTabSz="6858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42900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548640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754380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920120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1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3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15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1700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Clr>
                <a:srgbClr val="C00000"/>
              </a:buClr>
              <a:buSzPct val="70000"/>
              <a:buFont typeface="Corbel" pitchFamily="34" charset="0"/>
              <a:buNone/>
              <a:defRPr/>
            </a:pPr>
            <a:r>
              <a:rPr lang="pl-PL" sz="2400" dirty="0">
                <a:solidFill>
                  <a:schemeClr val="tx1"/>
                </a:solidFill>
                <a:latin typeface="+mj-lt"/>
              </a:rPr>
              <a:t>Celem Koła jest podnoszenie i rozwijanie wiedzy członków z zakresu ekonomii poprzez: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>
            <a:extLst>
              <a:ext uri="{FF2B5EF4-FFF2-40B4-BE49-F238E27FC236}">
                <a16:creationId xmlns:a16="http://schemas.microsoft.com/office/drawing/2014/main" xmlns="" id="{DC7A3CC3-8CDF-4468-A728-281D15C5E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marL="514350" indent="-514350" algn="ctr" eaLnBrk="1" fontAlgn="auto" hangingPunct="1">
              <a:spcAft>
                <a:spcPts val="0"/>
              </a:spcAft>
              <a:defRPr/>
            </a:pPr>
            <a:r>
              <a:rPr lang="pl-PL" sz="3100" b="1" dirty="0">
                <a:solidFill>
                  <a:srgbClr val="4C2D00"/>
                </a:solidFill>
              </a:rPr>
              <a:t>STUDENCKIE  KOŁO  NAUKOWE </a:t>
            </a:r>
            <a:br>
              <a:rPr lang="pl-PL" sz="3100" b="1" dirty="0">
                <a:solidFill>
                  <a:srgbClr val="4C2D00"/>
                </a:solidFill>
              </a:rPr>
            </a:br>
            <a:r>
              <a:rPr lang="pl-PL" b="1" dirty="0"/>
              <a:t>EKONOMISTÓW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l-PL" dirty="0"/>
          </a:p>
        </p:txBody>
      </p:sp>
      <p:pic>
        <p:nvPicPr>
          <p:cNvPr id="44035" name="Obraz 3">
            <a:extLst>
              <a:ext uri="{FF2B5EF4-FFF2-40B4-BE49-F238E27FC236}">
                <a16:creationId xmlns:a16="http://schemas.microsoft.com/office/drawing/2014/main" xmlns="" id="{3E34B0DC-CB46-47A0-B751-51CC243C9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3430588"/>
            <a:ext cx="625475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Obraz 2">
            <a:extLst>
              <a:ext uri="{FF2B5EF4-FFF2-40B4-BE49-F238E27FC236}">
                <a16:creationId xmlns:a16="http://schemas.microsoft.com/office/drawing/2014/main" xmlns="" id="{05AEF6F2-6E01-46F9-9518-8D26BCED2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4113" y="1965325"/>
            <a:ext cx="713422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ymbol zastępczy zawartości 2">
            <a:extLst>
              <a:ext uri="{FF2B5EF4-FFF2-40B4-BE49-F238E27FC236}">
                <a16:creationId xmlns:a16="http://schemas.microsoft.com/office/drawing/2014/main" xmlns="" id="{58CED4E9-DE6E-41AB-817A-2BDF5F4F5D0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476250"/>
            <a:ext cx="9144000" cy="5649913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pl-PL" altLang="pl-PL" b="1" dirty="0">
                <a:solidFill>
                  <a:srgbClr val="4C2D00"/>
                </a:solidFill>
                <a:latin typeface="+mj-lt"/>
              </a:rPr>
              <a:t>06</a:t>
            </a:r>
            <a:r>
              <a:rPr lang="pl-PL" altLang="pl-PL" dirty="0">
                <a:solidFill>
                  <a:srgbClr val="4C2D00"/>
                </a:solidFill>
                <a:latin typeface="+mj-lt"/>
              </a:rPr>
              <a:t> </a:t>
            </a:r>
            <a:r>
              <a:rPr lang="pl-PL" altLang="pl-PL" b="1" dirty="0">
                <a:solidFill>
                  <a:srgbClr val="4C2D00"/>
                </a:solidFill>
                <a:latin typeface="+mj-lt"/>
              </a:rPr>
              <a:t>grudnia 2018 r. II Studencka Konferencja Naukowa </a:t>
            </a:r>
          </a:p>
          <a:p>
            <a:pPr marL="0" indent="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pl-PL" altLang="pl-PL" b="1" dirty="0">
                <a:solidFill>
                  <a:srgbClr val="4C2D00"/>
                </a:solidFill>
                <a:latin typeface="+mj-lt"/>
              </a:rPr>
              <a:t>w PWSZ w Sanoku pod tytułem </a:t>
            </a:r>
            <a:br>
              <a:rPr lang="pl-PL" altLang="pl-PL" b="1" dirty="0">
                <a:solidFill>
                  <a:srgbClr val="4C2D00"/>
                </a:solidFill>
                <a:latin typeface="+mj-lt"/>
              </a:rPr>
            </a:br>
            <a:r>
              <a:rPr lang="pl-PL" altLang="pl-PL" b="1" dirty="0">
                <a:solidFill>
                  <a:srgbClr val="4C2D00"/>
                </a:solidFill>
                <a:latin typeface="+mj-lt"/>
              </a:rPr>
              <a:t>„Wyzwania społeczne i gospodarcze współczesnego świata„</a:t>
            </a: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endParaRPr lang="pl-PL" altLang="pl-PL" dirty="0">
              <a:latin typeface="+mj-lt"/>
            </a:endParaRPr>
          </a:p>
        </p:txBody>
      </p:sp>
      <p:pic>
        <p:nvPicPr>
          <p:cNvPr id="45059" name="Picture 2" descr="C:\Users\Karina\Desktop\Bez tytuł1u.png">
            <a:extLst>
              <a:ext uri="{FF2B5EF4-FFF2-40B4-BE49-F238E27FC236}">
                <a16:creationId xmlns:a16="http://schemas.microsoft.com/office/drawing/2014/main" xmlns="" id="{02319379-A4EB-419F-85F1-25C00999B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060575"/>
            <a:ext cx="6564313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Obraz 3">
            <a:extLst>
              <a:ext uri="{FF2B5EF4-FFF2-40B4-BE49-F238E27FC236}">
                <a16:creationId xmlns:a16="http://schemas.microsoft.com/office/drawing/2014/main" xmlns="" id="{5934EC9A-F41C-41D1-85B4-DB23B3DAF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3430588"/>
            <a:ext cx="625475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www.pwsz.krosno.pl/gfx/pwszkrosno/_thumbs/pl/defaultgalerie/539/14/1/k3eX3JalaVWWltSjWGaE,47576755_330562264468463_2567820251739717632_n.jpg">
            <a:extLst>
              <a:ext uri="{FF2B5EF4-FFF2-40B4-BE49-F238E27FC236}">
                <a16:creationId xmlns:a16="http://schemas.microsoft.com/office/drawing/2014/main" xmlns="" id="{271979FD-8516-4A2C-889A-82CD3272C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5772" y="2564904"/>
            <a:ext cx="3690938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15" name="Picture 4" descr="http://www.pwsz.krosno.pl/gfx/pwszkrosno/_thumbs/pl/defaultgalerie/539/14/1/k3eX3JalaVWWltSjWGaE,47681491_992163047637571_6195901657792905216_n.jpg">
            <a:extLst>
              <a:ext uri="{FF2B5EF4-FFF2-40B4-BE49-F238E27FC236}">
                <a16:creationId xmlns:a16="http://schemas.microsoft.com/office/drawing/2014/main" xmlns="" id="{72CD9670-4670-47DF-8CCD-96055307F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710" y="548680"/>
            <a:ext cx="3887540" cy="2591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16" name="Picture 6" descr="http://www.pwsz.krosno.pl/gfx/pwszkrosno/_thumbs/pl/defaultgalerie/539/14/1/k3eX3JalaVWWltSjWGaE,47485842_303092180321665_658005207543709696_n.jpg">
            <a:extLst>
              <a:ext uri="{FF2B5EF4-FFF2-40B4-BE49-F238E27FC236}">
                <a16:creationId xmlns:a16="http://schemas.microsoft.com/office/drawing/2014/main" xmlns="" id="{34A55DC6-5E15-4A30-875D-B5666FCDD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573463"/>
            <a:ext cx="3815656" cy="2543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5" name="Obraz 4">
            <a:extLst>
              <a:ext uri="{FF2B5EF4-FFF2-40B4-BE49-F238E27FC236}">
                <a16:creationId xmlns:a16="http://schemas.microsoft.com/office/drawing/2014/main" xmlns="" id="{B3378895-5525-40EA-A88B-53187F6DE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3430588"/>
            <a:ext cx="625475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ymbol zastępczy zawartości 2">
            <a:extLst>
              <a:ext uri="{FF2B5EF4-FFF2-40B4-BE49-F238E27FC236}">
                <a16:creationId xmlns:a16="http://schemas.microsoft.com/office/drawing/2014/main" xmlns="" id="{D298B89B-5403-4D01-AF74-5C50B4B24DC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548679"/>
            <a:ext cx="8507413" cy="5577483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pl-PL" altLang="pl-PL" sz="2400" b="1" dirty="0" smtClean="0">
                <a:solidFill>
                  <a:srgbClr val="4C2D00"/>
                </a:solidFill>
                <a:latin typeface="+mj-lt"/>
              </a:rPr>
              <a:t>VIII </a:t>
            </a:r>
            <a:r>
              <a:rPr lang="pl-PL" altLang="pl-PL" sz="2400" b="1" dirty="0">
                <a:solidFill>
                  <a:srgbClr val="4C2D00"/>
                </a:solidFill>
                <a:latin typeface="+mj-lt"/>
              </a:rPr>
              <a:t>Ogólnopolska Konferencja Studenckich Kół Naukowych </a:t>
            </a:r>
            <a:r>
              <a:rPr lang="pl-PL" altLang="pl-PL" sz="2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/>
            </a:r>
            <a:br>
              <a:rPr lang="pl-PL" altLang="pl-PL" sz="2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</a:br>
            <a:r>
              <a:rPr lang="pl-PL" altLang="pl-PL" sz="2400" b="1" dirty="0">
                <a:solidFill>
                  <a:srgbClr val="4C2D00"/>
                </a:solidFill>
                <a:latin typeface="+mj-lt"/>
              </a:rPr>
              <a:t>„Przedsiębiorczość w XXI wieku”  w PWSZ w Tarnowie</a:t>
            </a:r>
          </a:p>
        </p:txBody>
      </p:sp>
      <p:pic>
        <p:nvPicPr>
          <p:cNvPr id="47107" name="Picture 2" descr="C:\Users\Karina\Desktop\Bez tyt3ułu.png">
            <a:extLst>
              <a:ext uri="{FF2B5EF4-FFF2-40B4-BE49-F238E27FC236}">
                <a16:creationId xmlns:a16="http://schemas.microsoft.com/office/drawing/2014/main" xmlns="" id="{4A071801-C26E-4088-B495-153224F92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735138"/>
            <a:ext cx="3305175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3" descr="C:\Users\Karina\Desktop\Bez tytu4łu.png">
            <a:extLst>
              <a:ext uri="{FF2B5EF4-FFF2-40B4-BE49-F238E27FC236}">
                <a16:creationId xmlns:a16="http://schemas.microsoft.com/office/drawing/2014/main" xmlns="" id="{BAFF5CE4-D8FE-4020-9A44-C84374AE9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1088" y="1733550"/>
            <a:ext cx="3298825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Obraz 4">
            <a:extLst>
              <a:ext uri="{FF2B5EF4-FFF2-40B4-BE49-F238E27FC236}">
                <a16:creationId xmlns:a16="http://schemas.microsoft.com/office/drawing/2014/main" xmlns="" id="{2E239128-3791-4EA5-9BA3-E21F66806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3430588"/>
            <a:ext cx="625475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altLang="pl-PL" sz="4800" b="1" dirty="0" smtClean="0">
                <a:solidFill>
                  <a:schemeClr val="accent1">
                    <a:lumMod val="75000"/>
                  </a:schemeClr>
                </a:solidFill>
              </a:rPr>
              <a:t>TOWAROZNAWSTWO</a:t>
            </a:r>
            <a:br>
              <a:rPr lang="pl-PL" altLang="pl-PL" sz="4800" b="1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pl-PL" sz="4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75656" y="1772816"/>
            <a:ext cx="6785694" cy="4323184"/>
          </a:xfrm>
        </p:spPr>
        <p:txBody>
          <a:bodyPr/>
          <a:lstStyle/>
          <a:p>
            <a:r>
              <a:rPr lang="pl-PL" sz="23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</a:rPr>
              <a:t>Kształcimy na trzech atrakcyjnych specjalnościach, pod aktualne potrzeby przyszłych pracodawców :</a:t>
            </a:r>
          </a:p>
          <a:p>
            <a:pPr>
              <a:buNone/>
            </a:pPr>
            <a:endParaRPr lang="pl-PL" sz="2300" dirty="0" smtClean="0">
              <a:solidFill>
                <a:prstClr val="black">
                  <a:lumMod val="85000"/>
                  <a:lumOff val="15000"/>
                </a:prstClr>
              </a:solidFill>
              <a:latin typeface="+mj-lt"/>
            </a:endParaRPr>
          </a:p>
          <a:p>
            <a:r>
              <a:rPr lang="pl-PL" sz="23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</a:rPr>
              <a:t>Na II roku studiów po 4 semestrze studenci wybierają jedną z trzech specjalności: </a:t>
            </a:r>
          </a:p>
          <a:p>
            <a:endParaRPr lang="pl-PL" sz="2800" dirty="0" smtClean="0">
              <a:solidFill>
                <a:prstClr val="black">
                  <a:lumMod val="85000"/>
                  <a:lumOff val="15000"/>
                </a:prstClr>
              </a:solidFill>
              <a:latin typeface="+mj-lt"/>
            </a:endParaRPr>
          </a:p>
          <a:p>
            <a:pPr>
              <a:buNone/>
            </a:pPr>
            <a:r>
              <a:rPr lang="pl-PL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</a:rPr>
              <a:t>1. INŻYNIER JAKOSĆ</a:t>
            </a:r>
          </a:p>
          <a:p>
            <a:pPr>
              <a:buNone/>
            </a:pPr>
            <a:r>
              <a:rPr lang="pl-PL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</a:rPr>
              <a:t>2. MENEDŻER PRODUKTU</a:t>
            </a:r>
          </a:p>
          <a:p>
            <a:pPr>
              <a:buNone/>
            </a:pPr>
            <a:r>
              <a:rPr lang="pl-PL" sz="28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</a:rPr>
              <a:t>3. LOGISTYK TOWARÓW</a:t>
            </a:r>
            <a:endParaRPr lang="pl-PL" sz="2800" b="1" dirty="0">
              <a:latin typeface="+mj-lt"/>
            </a:endParaRPr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xmlns="" id="{C236E41E-9EA1-4AA7-850A-689D75655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3430588"/>
            <a:ext cx="625475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ymbol zastępczy zawartości 2">
            <a:extLst>
              <a:ext uri="{FF2B5EF4-FFF2-40B4-BE49-F238E27FC236}">
                <a16:creationId xmlns:a16="http://schemas.microsoft.com/office/drawing/2014/main" xmlns="" id="{65AA856C-FE3C-48DB-808B-B61E449D333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92125" y="674688"/>
            <a:ext cx="8229600" cy="5505450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pl-PL" altLang="pl-PL" sz="24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  </a:t>
            </a:r>
            <a:r>
              <a:rPr lang="pl-PL" altLang="pl-PL" sz="2800" b="1" dirty="0">
                <a:solidFill>
                  <a:srgbClr val="4C2D00"/>
                </a:solidFill>
                <a:latin typeface="+mj-lt"/>
              </a:rPr>
              <a:t>Akademickie Dni Nauki  i Targi Pracy </a:t>
            </a:r>
            <a:endParaRPr lang="pl-PL" altLang="pl-PL" sz="2400" b="1" dirty="0">
              <a:solidFill>
                <a:srgbClr val="4C2D00"/>
              </a:solidFill>
              <a:latin typeface="+mj-lt"/>
            </a:endParaRP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endParaRPr lang="pl-PL" altLang="pl-PL" dirty="0">
              <a:latin typeface="+mj-lt"/>
            </a:endParaRPr>
          </a:p>
        </p:txBody>
      </p:sp>
      <p:pic>
        <p:nvPicPr>
          <p:cNvPr id="48131" name="Obraz 3">
            <a:extLst>
              <a:ext uri="{FF2B5EF4-FFF2-40B4-BE49-F238E27FC236}">
                <a16:creationId xmlns:a16="http://schemas.microsoft.com/office/drawing/2014/main" xmlns="" id="{ADCB286F-66EB-4F25-BFEA-127A1EE63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3430588"/>
            <a:ext cx="625475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Obraz 2">
            <a:extLst>
              <a:ext uri="{FF2B5EF4-FFF2-40B4-BE49-F238E27FC236}">
                <a16:creationId xmlns:a16="http://schemas.microsoft.com/office/drawing/2014/main" xmlns="" id="{307B726F-E235-42F5-B62D-8E3774F62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62588" y="4086225"/>
            <a:ext cx="3159125" cy="235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Obraz 4">
            <a:extLst>
              <a:ext uri="{FF2B5EF4-FFF2-40B4-BE49-F238E27FC236}">
                <a16:creationId xmlns:a16="http://schemas.microsoft.com/office/drawing/2014/main" xmlns="" id="{33618B94-E3F7-483C-966B-48B2E9B26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4713" y="2197100"/>
            <a:ext cx="4406900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Obraz 5">
            <a:extLst>
              <a:ext uri="{FF2B5EF4-FFF2-40B4-BE49-F238E27FC236}">
                <a16:creationId xmlns:a16="http://schemas.microsoft.com/office/drawing/2014/main" xmlns="" id="{E09898F7-794D-4339-B42B-2D407D443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0838" y="1476375"/>
            <a:ext cx="3222625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ytuł 1">
            <a:extLst>
              <a:ext uri="{FF2B5EF4-FFF2-40B4-BE49-F238E27FC236}">
                <a16:creationId xmlns:a16="http://schemas.microsoft.com/office/drawing/2014/main" xmlns="" id="{6B1AD0D4-3AA5-4B7E-BA26-B3827D5555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750" y="609600"/>
            <a:ext cx="8135938" cy="7239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altLang="pl-PL" sz="3200" b="1" dirty="0">
                <a:solidFill>
                  <a:schemeClr val="accent1">
                    <a:lumMod val="75000"/>
                  </a:schemeClr>
                </a:solidFill>
              </a:rPr>
              <a:t>Warsztaty dla uczniów </a:t>
            </a:r>
            <a:r>
              <a:rPr lang="pl-PL" altLang="pl-PL" sz="3200" b="1" dirty="0"/>
              <a:t/>
            </a:r>
            <a:br>
              <a:rPr lang="pl-PL" altLang="pl-PL" sz="3200" b="1" dirty="0"/>
            </a:br>
            <a:r>
              <a:rPr lang="pl-PL" altLang="pl-PL" sz="2400" b="1" dirty="0">
                <a:solidFill>
                  <a:srgbClr val="4C2D00"/>
                </a:solidFill>
              </a:rPr>
              <a:t>Warsztaty edukacji finansowej – mój pierwszy plan finansowy</a:t>
            </a:r>
            <a:r>
              <a:rPr lang="pl-PL" altLang="pl-PL" sz="3200" b="1" dirty="0"/>
              <a:t/>
            </a:r>
            <a:br>
              <a:rPr lang="pl-PL" altLang="pl-PL" sz="3200" b="1" dirty="0"/>
            </a:br>
            <a:endParaRPr lang="pl-PL" altLang="pl-PL" sz="3200" b="1" dirty="0"/>
          </a:p>
        </p:txBody>
      </p:sp>
      <p:pic>
        <p:nvPicPr>
          <p:cNvPr id="49155" name="Obraz 5">
            <a:extLst>
              <a:ext uri="{FF2B5EF4-FFF2-40B4-BE49-F238E27FC236}">
                <a16:creationId xmlns:a16="http://schemas.microsoft.com/office/drawing/2014/main" xmlns="" id="{095A9B35-F7BE-4FA0-A77A-99625A6DA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3430588"/>
            <a:ext cx="625475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3A7D1F6E-02D7-40DB-A396-44B2BF8A9C8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1628800"/>
            <a:ext cx="3636823" cy="2729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3CFC320C-7EBD-452D-B9E7-DD5D7E98634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6136" y="2132856"/>
            <a:ext cx="2794378" cy="3732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09B81634-2172-4DBF-A61B-E641C87E66D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59443" y="4535759"/>
            <a:ext cx="2765827" cy="2158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ytuł 1">
            <a:extLst>
              <a:ext uri="{FF2B5EF4-FFF2-40B4-BE49-F238E27FC236}">
                <a16:creationId xmlns:a16="http://schemas.microsoft.com/office/drawing/2014/main" xmlns="" id="{EAD95D17-D85A-4F45-B2DB-D3039B0122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57250" y="609600"/>
            <a:ext cx="7683500" cy="1355725"/>
          </a:xfrm>
        </p:spPr>
        <p:txBody>
          <a:bodyPr/>
          <a:lstStyle/>
          <a:p>
            <a:pPr algn="ctr" eaLnBrk="1" hangingPunct="1"/>
            <a:r>
              <a:rPr lang="pl-PL" altLang="pl-PL" sz="4400" b="1"/>
              <a:t>TOWAROZNAWSTWO</a:t>
            </a:r>
          </a:p>
        </p:txBody>
      </p:sp>
      <p:pic>
        <p:nvPicPr>
          <p:cNvPr id="48132" name="Picture 2">
            <a:extLst>
              <a:ext uri="{FF2B5EF4-FFF2-40B4-BE49-F238E27FC236}">
                <a16:creationId xmlns:a16="http://schemas.microsoft.com/office/drawing/2014/main" xmlns="" id="{269FF4AE-9BE2-4222-8EC1-0DD522BFEF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r="7353"/>
          <a:stretch/>
        </p:blipFill>
        <p:spPr bwMode="auto">
          <a:xfrm>
            <a:off x="1115616" y="2057838"/>
            <a:ext cx="7425270" cy="3816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180" name="Obraz 4">
            <a:extLst>
              <a:ext uri="{FF2B5EF4-FFF2-40B4-BE49-F238E27FC236}">
                <a16:creationId xmlns:a16="http://schemas.microsoft.com/office/drawing/2014/main" xmlns="" id="{4B1BB8E3-0B1D-4881-B591-26BBE252C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3430588"/>
            <a:ext cx="625475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>
            <a:extLst>
              <a:ext uri="{FF2B5EF4-FFF2-40B4-BE49-F238E27FC236}">
                <a16:creationId xmlns:a16="http://schemas.microsoft.com/office/drawing/2014/main" xmlns="" id="{FBA602BA-CA5F-4F59-AE82-5F537433F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29858"/>
            <a:ext cx="8202016" cy="61510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03" name="Obraz 2">
            <a:extLst>
              <a:ext uri="{FF2B5EF4-FFF2-40B4-BE49-F238E27FC236}">
                <a16:creationId xmlns:a16="http://schemas.microsoft.com/office/drawing/2014/main" xmlns="" id="{1D54795A-DF22-4489-B30F-A14357E7C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5738" y="3409950"/>
            <a:ext cx="625475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ytuł 1">
            <a:extLst>
              <a:ext uri="{FF2B5EF4-FFF2-40B4-BE49-F238E27FC236}">
                <a16:creationId xmlns:a16="http://schemas.microsoft.com/office/drawing/2014/main" xmlns="" id="{3F5CF599-8B2B-424E-9A93-D71567AE8A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68363" y="357188"/>
            <a:ext cx="7407275" cy="1355725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altLang="pl-PL" sz="5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Chodźcie z nami…</a:t>
            </a:r>
          </a:p>
        </p:txBody>
      </p:sp>
      <p:pic>
        <p:nvPicPr>
          <p:cNvPr id="49155" name="Picture 3" descr="C:\Users\user\Desktop\Towaroznawstwo\fotki towary\towarrki.jpg">
            <a:extLst>
              <a:ext uri="{FF2B5EF4-FFF2-40B4-BE49-F238E27FC236}">
                <a16:creationId xmlns:a16="http://schemas.microsoft.com/office/drawing/2014/main" xmlns="" id="{0BD4C4E9-85B5-46DE-AE29-2C6E5D1DED3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35696" y="1628800"/>
            <a:ext cx="6140162" cy="4605122"/>
          </a:xfrm>
          <a:effectLst>
            <a:softEdge rad="112500"/>
          </a:effectLst>
        </p:spPr>
      </p:pic>
      <p:pic>
        <p:nvPicPr>
          <p:cNvPr id="52228" name="Obraz 3">
            <a:extLst>
              <a:ext uri="{FF2B5EF4-FFF2-40B4-BE49-F238E27FC236}">
                <a16:creationId xmlns:a16="http://schemas.microsoft.com/office/drawing/2014/main" xmlns="" id="{39F20B48-2C92-4883-9EEA-9386BDA67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3430588"/>
            <a:ext cx="625475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05BA154C-6B63-44B0-83B9-E7A0832D4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50" y="549275"/>
            <a:ext cx="7404100" cy="5546725"/>
          </a:xfrm>
        </p:spPr>
        <p:txBody>
          <a:bodyPr rtlCol="0">
            <a:normAutofit/>
          </a:bodyPr>
          <a:lstStyle/>
          <a:p>
            <a:pPr marL="34290" indent="0" algn="ctr" eaLnBrk="1" fontAlgn="auto" hangingPunct="1">
              <a:spcAft>
                <a:spcPts val="0"/>
              </a:spcAft>
              <a:buFont typeface="Corbel" panose="020B0503020204020204" pitchFamily="34" charset="0"/>
              <a:buNone/>
              <a:defRPr/>
            </a:pPr>
            <a:r>
              <a:rPr lang="pl-PL" sz="4800" b="1" dirty="0">
                <a:solidFill>
                  <a:srgbClr val="008000"/>
                </a:solidFill>
                <a:latin typeface="Cambria" panose="02040503050406030204"/>
                <a:ea typeface="+mj-ea"/>
                <a:cs typeface="+mj-cs"/>
              </a:rPr>
              <a:t>Zapraszamy </a:t>
            </a:r>
          </a:p>
          <a:p>
            <a:pPr marL="34290" indent="0" algn="ctr" eaLnBrk="1" fontAlgn="auto" hangingPunct="1">
              <a:spcAft>
                <a:spcPts val="0"/>
              </a:spcAft>
              <a:buFont typeface="Corbel" panose="020B0503020204020204" pitchFamily="34" charset="0"/>
              <a:buNone/>
              <a:defRPr/>
            </a:pPr>
            <a:r>
              <a:rPr lang="pl-PL" sz="3200" b="1" dirty="0">
                <a:solidFill>
                  <a:srgbClr val="000000"/>
                </a:solidFill>
                <a:latin typeface="Cambria" panose="02040503050406030204"/>
                <a:ea typeface="+mj-ea"/>
                <a:cs typeface="+mj-cs"/>
              </a:rPr>
              <a:t>do studiowania na kierunku</a:t>
            </a:r>
            <a:r>
              <a:rPr lang="pl-PL" sz="3600" b="1" dirty="0">
                <a:solidFill>
                  <a:srgbClr val="009900"/>
                </a:solidFill>
                <a:latin typeface="Cambria" panose="02040503050406030204"/>
                <a:ea typeface="+mj-ea"/>
                <a:cs typeface="+mj-cs"/>
              </a:rPr>
              <a:t/>
            </a:r>
            <a:br>
              <a:rPr lang="pl-PL" sz="3600" b="1" dirty="0">
                <a:solidFill>
                  <a:srgbClr val="009900"/>
                </a:solidFill>
                <a:latin typeface="Cambria" panose="02040503050406030204"/>
                <a:ea typeface="+mj-ea"/>
                <a:cs typeface="+mj-cs"/>
              </a:rPr>
            </a:br>
            <a:r>
              <a:rPr lang="pl-PL" b="1" dirty="0">
                <a:solidFill>
                  <a:srgbClr val="009900"/>
                </a:solidFill>
                <a:latin typeface="Cambria" panose="02040503050406030204"/>
                <a:ea typeface="+mj-ea"/>
                <a:cs typeface="+mj-cs"/>
              </a:rPr>
              <a:t/>
            </a:r>
            <a:br>
              <a:rPr lang="pl-PL" b="1" dirty="0">
                <a:solidFill>
                  <a:srgbClr val="009900"/>
                </a:solidFill>
                <a:latin typeface="Cambria" panose="02040503050406030204"/>
                <a:ea typeface="+mj-ea"/>
                <a:cs typeface="+mj-cs"/>
              </a:rPr>
            </a:br>
            <a:r>
              <a:rPr lang="pl-PL" sz="5400" b="1" dirty="0">
                <a:solidFill>
                  <a:srgbClr val="418AB3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/>
                <a:ea typeface="+mj-ea"/>
                <a:cs typeface="+mj-cs"/>
              </a:rPr>
              <a:t>TOWAROZNAWSTWO</a:t>
            </a:r>
            <a:r>
              <a:rPr lang="pl-PL" sz="3200" b="1" dirty="0">
                <a:solidFill>
                  <a:srgbClr val="009900"/>
                </a:solidFill>
                <a:latin typeface="Cambria" panose="02040503050406030204"/>
                <a:ea typeface="+mj-ea"/>
                <a:cs typeface="+mj-cs"/>
              </a:rPr>
              <a:t/>
            </a:r>
            <a:br>
              <a:rPr lang="pl-PL" sz="3200" b="1" dirty="0">
                <a:solidFill>
                  <a:srgbClr val="009900"/>
                </a:solidFill>
                <a:latin typeface="Cambria" panose="02040503050406030204"/>
                <a:ea typeface="+mj-ea"/>
                <a:cs typeface="+mj-cs"/>
              </a:rPr>
            </a:br>
            <a:r>
              <a:rPr lang="pl-PL" sz="1600" b="1" dirty="0">
                <a:solidFill>
                  <a:srgbClr val="009900"/>
                </a:solidFill>
                <a:latin typeface="Cambria" panose="02040503050406030204"/>
                <a:ea typeface="+mj-ea"/>
                <a:cs typeface="+mj-cs"/>
              </a:rPr>
              <a:t/>
            </a:r>
            <a:br>
              <a:rPr lang="pl-PL" sz="1600" b="1" dirty="0">
                <a:solidFill>
                  <a:srgbClr val="009900"/>
                </a:solidFill>
                <a:latin typeface="Cambria" panose="02040503050406030204"/>
                <a:ea typeface="+mj-ea"/>
                <a:cs typeface="+mj-cs"/>
              </a:rPr>
            </a:br>
            <a:r>
              <a:rPr lang="pl-PL" sz="3000" b="1" dirty="0">
                <a:solidFill>
                  <a:srgbClr val="000000"/>
                </a:solidFill>
                <a:latin typeface="Cambria" panose="02040503050406030204"/>
                <a:ea typeface="+mj-ea"/>
                <a:cs typeface="+mj-cs"/>
              </a:rPr>
              <a:t> </a:t>
            </a: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57473B83-B93A-403F-B490-EB8172AB4F5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5776" y="3212976"/>
            <a:ext cx="4314825" cy="3238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pl-PL" sz="3600" b="1" dirty="0" smtClean="0"/>
              <a:t>A TERAZ</a:t>
            </a:r>
          </a:p>
          <a:p>
            <a:pPr algn="ctr">
              <a:buNone/>
            </a:pPr>
            <a:r>
              <a:rPr lang="pl-PL" sz="3600" b="1" dirty="0" smtClean="0"/>
              <a:t>PYTANIA OD WAS ?</a:t>
            </a:r>
          </a:p>
          <a:p>
            <a:pPr algn="ctr">
              <a:buNone/>
            </a:pPr>
            <a:r>
              <a:rPr lang="pl-PL" sz="3600" b="1" dirty="0" smtClean="0"/>
              <a:t>…….</a:t>
            </a:r>
          </a:p>
          <a:p>
            <a:pPr algn="ctr">
              <a:buNone/>
            </a:pPr>
            <a:endParaRPr lang="pl-PL" sz="3600" b="1" dirty="0" smtClean="0"/>
          </a:p>
          <a:p>
            <a:pPr algn="ctr">
              <a:buNone/>
            </a:pPr>
            <a:r>
              <a:rPr lang="pl-PL" sz="3200" b="1" dirty="0" smtClean="0"/>
              <a:t>Chętnie odpowiemy na wszystkie</a:t>
            </a:r>
            <a:endParaRPr lang="pl-PL" sz="3200" b="1" dirty="0" smtClean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39F20B48-2C92-4883-9EEA-9386BDA67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3430588"/>
            <a:ext cx="625475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57250" y="2057400"/>
            <a:ext cx="7963222" cy="4038600"/>
          </a:xfrm>
        </p:spPr>
        <p:txBody>
          <a:bodyPr/>
          <a:lstStyle/>
          <a:p>
            <a:pPr algn="ctr">
              <a:buNone/>
            </a:pPr>
            <a:r>
              <a:rPr lang="pl-PL" sz="4400" b="1" dirty="0" smtClean="0"/>
              <a:t>BARDZO DZIĘKUJEMY ZA WSPÓLNIE SPĘDZONY CZAS </a:t>
            </a:r>
            <a:r>
              <a:rPr lang="pl-PL" sz="4400" b="1" dirty="0" smtClean="0">
                <a:sym typeface="Wingdings" pitchFamily="2" charset="2"/>
              </a:rPr>
              <a:t></a:t>
            </a:r>
            <a:endParaRPr lang="pl-PL" sz="4400" b="1" dirty="0" smtClean="0"/>
          </a:p>
          <a:p>
            <a:pPr algn="ctr">
              <a:buNone/>
            </a:pPr>
            <a:endParaRPr lang="pl-PL" sz="3600" b="1" dirty="0" smtClean="0"/>
          </a:p>
          <a:p>
            <a:pPr algn="ctr">
              <a:buNone/>
            </a:pPr>
            <a:r>
              <a:rPr lang="pl-PL" sz="3600" b="1" dirty="0" smtClean="0"/>
              <a:t>CZEKAMY NA WAS W PAŹDZIERNIKU !!! </a:t>
            </a:r>
            <a:endParaRPr lang="pl-PL" sz="3600" b="1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39F20B48-2C92-4883-9EEA-9386BDA67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3430588"/>
            <a:ext cx="625475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57251" y="609600"/>
            <a:ext cx="6883102" cy="1355725"/>
          </a:xfrm>
        </p:spPr>
        <p:txBody>
          <a:bodyPr/>
          <a:lstStyle/>
          <a:p>
            <a:pPr algn="ctr"/>
            <a:r>
              <a:rPr lang="pl-PL" altLang="pl-PL" sz="4800" b="1" dirty="0" smtClean="0">
                <a:solidFill>
                  <a:schemeClr val="accent1">
                    <a:lumMod val="75000"/>
                  </a:schemeClr>
                </a:solidFill>
              </a:rPr>
              <a:t>TOWAROZNAWSTWO</a:t>
            </a:r>
            <a:br>
              <a:rPr lang="pl-PL" altLang="pl-PL" sz="48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altLang="pl-PL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pl-PL" altLang="pl-PL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altLang="pl-PL" b="1" dirty="0" smtClean="0">
                <a:solidFill>
                  <a:schemeClr val="tx1"/>
                </a:solidFill>
              </a:rPr>
              <a:t>INŻYNIER JAKOŚCI</a:t>
            </a: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87624" y="2708920"/>
            <a:ext cx="7560840" cy="3387080"/>
          </a:xfrm>
        </p:spPr>
        <p:txBody>
          <a:bodyPr/>
          <a:lstStyle/>
          <a:p>
            <a:r>
              <a:rPr lang="pl-PL" sz="2400" dirty="0" smtClean="0">
                <a:solidFill>
                  <a:schemeClr val="tx1"/>
                </a:solidFill>
                <a:latin typeface="+mj-lt"/>
              </a:rPr>
              <a:t> zdobywasz wiedzę i umiejętności praktyczne z zakresu projektowania, kształtowania, kontroli i oceny jakości,</a:t>
            </a:r>
          </a:p>
          <a:p>
            <a:r>
              <a:rPr lang="pl-PL" sz="2400" dirty="0" smtClean="0">
                <a:solidFill>
                  <a:schemeClr val="tx1"/>
                </a:solidFill>
                <a:latin typeface="+mj-lt"/>
              </a:rPr>
              <a:t> właściwości produktów, z uwzględnieniem zachowań konsumentów i trendów rynkowych, </a:t>
            </a:r>
          </a:p>
          <a:p>
            <a:r>
              <a:rPr lang="pl-PL" sz="2400" dirty="0" smtClean="0">
                <a:solidFill>
                  <a:schemeClr val="tx1"/>
                </a:solidFill>
                <a:latin typeface="+mj-lt"/>
              </a:rPr>
              <a:t>systemów zarządzania jakością .</a:t>
            </a:r>
            <a:br>
              <a:rPr lang="pl-PL" sz="2400" dirty="0" smtClean="0">
                <a:solidFill>
                  <a:schemeClr val="tx1"/>
                </a:solidFill>
                <a:latin typeface="+mj-lt"/>
              </a:rPr>
            </a:br>
            <a:endParaRPr lang="pl-PL" sz="2400" dirty="0" smtClean="0">
              <a:solidFill>
                <a:schemeClr val="tx1"/>
              </a:solidFill>
              <a:latin typeface="+mj-lt"/>
            </a:endParaRPr>
          </a:p>
          <a:p>
            <a:pPr>
              <a:buNone/>
            </a:pPr>
            <a:r>
              <a:rPr lang="pl-PL" sz="2400" dirty="0" smtClean="0">
                <a:solidFill>
                  <a:schemeClr val="tx1"/>
                </a:solidFill>
                <a:latin typeface="+mj-lt"/>
              </a:rPr>
              <a:t>	Absolwent potrafi wdrażać, nadzorować </a:t>
            </a:r>
            <a:br>
              <a:rPr lang="pl-PL" sz="2400" dirty="0" smtClean="0">
                <a:solidFill>
                  <a:schemeClr val="tx1"/>
                </a:solidFill>
                <a:latin typeface="+mj-lt"/>
              </a:rPr>
            </a:br>
            <a:r>
              <a:rPr lang="pl-PL" sz="2400" dirty="0" smtClean="0">
                <a:solidFill>
                  <a:schemeClr val="tx1"/>
                </a:solidFill>
                <a:latin typeface="+mj-lt"/>
              </a:rPr>
              <a:t>i doskonalić systemy zarządzania jakością </a:t>
            </a:r>
            <a:br>
              <a:rPr lang="pl-PL" sz="2400" dirty="0" smtClean="0">
                <a:solidFill>
                  <a:schemeClr val="tx1"/>
                </a:solidFill>
                <a:latin typeface="+mj-lt"/>
              </a:rPr>
            </a:br>
            <a:r>
              <a:rPr lang="pl-PL" sz="2400" dirty="0" smtClean="0">
                <a:solidFill>
                  <a:schemeClr val="tx1"/>
                </a:solidFill>
                <a:latin typeface="+mj-lt"/>
              </a:rPr>
              <a:t>w  przedsiębiorstwach z różnych branż.</a:t>
            </a:r>
          </a:p>
          <a:p>
            <a:endParaRPr lang="pl-PL" dirty="0"/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xmlns="" id="{C236E41E-9EA1-4AA7-850A-689D75655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3430588"/>
            <a:ext cx="625475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6" descr="Sto Procent, 100, Jakość, Złota">
            <a:extLst>
              <a:ext uri="{FF2B5EF4-FFF2-40B4-BE49-F238E27FC236}">
                <a16:creationId xmlns:a16="http://schemas.microsoft.com/office/drawing/2014/main" xmlns="" id="{03E80BD0-426F-4BD4-B876-0F32E1280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948264" y="1556792"/>
            <a:ext cx="1862524" cy="9312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57250" y="1412776"/>
            <a:ext cx="7407275" cy="936104"/>
          </a:xfrm>
        </p:spPr>
        <p:txBody>
          <a:bodyPr/>
          <a:lstStyle/>
          <a:p>
            <a:r>
              <a:rPr lang="pl-PL" altLang="pl-PL" sz="4800" b="1" dirty="0" smtClean="0">
                <a:solidFill>
                  <a:schemeClr val="accent1">
                    <a:lumMod val="75000"/>
                  </a:schemeClr>
                </a:solidFill>
              </a:rPr>
              <a:t>TOWAROZNAWSTWO</a:t>
            </a:r>
            <a:br>
              <a:rPr lang="pl-PL" altLang="pl-PL" sz="48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altLang="pl-PL" sz="48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pl-PL" altLang="pl-PL" sz="48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MENEDŻER PRODUKTU</a:t>
            </a:r>
            <a:r>
              <a:rPr lang="pl-PL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</a:t>
            </a: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altLang="pl-PL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pl-PL" altLang="pl-PL" b="1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15616" y="2708920"/>
            <a:ext cx="7632848" cy="3387080"/>
          </a:xfrm>
        </p:spPr>
        <p:txBody>
          <a:bodyPr/>
          <a:lstStyle/>
          <a:p>
            <a:r>
              <a:rPr lang="pl-PL" sz="2400" dirty="0" smtClean="0">
                <a:solidFill>
                  <a:schemeClr val="tx1"/>
                </a:solidFill>
                <a:latin typeface="+mj-lt"/>
              </a:rPr>
              <a:t>pozyskasz wiedzę oraz praktycznych umiejętności </a:t>
            </a:r>
            <a:br>
              <a:rPr lang="pl-PL" sz="2400" dirty="0" smtClean="0">
                <a:solidFill>
                  <a:schemeClr val="tx1"/>
                </a:solidFill>
                <a:latin typeface="+mj-lt"/>
              </a:rPr>
            </a:br>
            <a:r>
              <a:rPr lang="pl-PL" sz="2400" dirty="0" smtClean="0">
                <a:solidFill>
                  <a:schemeClr val="tx1"/>
                </a:solidFill>
                <a:latin typeface="+mj-lt"/>
              </a:rPr>
              <a:t>z zakresu tworzenia i zarządzania produktem przedsiębiorstwa, z uwzględnieniem potrzeb rynku. </a:t>
            </a:r>
          </a:p>
          <a:p>
            <a:endParaRPr lang="pl-PL" sz="2400" dirty="0" smtClean="0">
              <a:solidFill>
                <a:schemeClr val="tx1"/>
              </a:solidFill>
              <a:latin typeface="+mj-lt"/>
            </a:endParaRPr>
          </a:p>
          <a:p>
            <a:pPr>
              <a:buNone/>
            </a:pPr>
            <a:r>
              <a:rPr lang="pl-PL" sz="2400" dirty="0" smtClean="0">
                <a:solidFill>
                  <a:schemeClr val="tx1"/>
                </a:solidFill>
                <a:latin typeface="+mj-lt"/>
              </a:rPr>
              <a:t>	Absolwent nabywa kompetencje menedżera zarządzającego produktem w poszczególnych fazach cyklu jego życia, tj. opracowywania nowego produktu, wprowadzenia go na rynek, sprzedaży przez różne kanały dystrybucji, kształtowanie ceny oraz kreowanie jego wizerunku i marki.</a:t>
            </a:r>
          </a:p>
          <a:p>
            <a:endParaRPr lang="pl-PL" dirty="0"/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xmlns="" id="{C236E41E-9EA1-4AA7-850A-689D75655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3430588"/>
            <a:ext cx="625475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4" descr="Prezentacji, Statystyka, Chłopiec, Znak">
            <a:extLst>
              <a:ext uri="{FF2B5EF4-FFF2-40B4-BE49-F238E27FC236}">
                <a16:creationId xmlns:a16="http://schemas.microsoft.com/office/drawing/2014/main" xmlns="" id="{15095D08-BFE5-4413-B673-7ED692DC8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0812" y="908720"/>
            <a:ext cx="2643188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57250" y="1052737"/>
            <a:ext cx="7407275" cy="576064"/>
          </a:xfrm>
        </p:spPr>
        <p:txBody>
          <a:bodyPr/>
          <a:lstStyle/>
          <a:p>
            <a:r>
              <a:rPr lang="pl-PL" altLang="pl-PL" sz="4800" b="1" dirty="0" smtClean="0">
                <a:solidFill>
                  <a:schemeClr val="accent1">
                    <a:lumMod val="75000"/>
                  </a:schemeClr>
                </a:solidFill>
              </a:rPr>
              <a:t>TOWAROZNAWSTWO</a:t>
            </a:r>
            <a:br>
              <a:rPr lang="pl-PL" altLang="pl-PL" sz="48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altLang="pl-PL" sz="48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pl-PL" altLang="pl-PL" sz="48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altLang="pl-PL" sz="4800" b="1" dirty="0" smtClean="0">
                <a:solidFill>
                  <a:schemeClr val="accent1">
                    <a:lumMod val="75000"/>
                  </a:schemeClr>
                </a:solidFill>
              </a:rPr>
              <a:t>     </a:t>
            </a:r>
            <a:r>
              <a:rPr lang="pl-PL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LOGISTYK TOWARÓW</a:t>
            </a:r>
            <a:r>
              <a:rPr lang="pl-PL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259632" y="2708920"/>
            <a:ext cx="7560840" cy="3387080"/>
          </a:xfrm>
        </p:spPr>
        <p:txBody>
          <a:bodyPr/>
          <a:lstStyle/>
          <a:p>
            <a:r>
              <a:rPr lang="pl-PL" sz="2400" dirty="0" smtClean="0">
                <a:solidFill>
                  <a:schemeClr val="tx1"/>
                </a:solidFill>
                <a:latin typeface="+mj-lt"/>
              </a:rPr>
              <a:t>zdobywasz wiedzę i umiejętności o właściwościach różnych grup towarowych mających wpływ na właściwy dobór narzędzi służących budowaniu procesu logistycznego, dopasowanego do potrzeb konkretnego przedsiębiorstwa. </a:t>
            </a:r>
          </a:p>
          <a:p>
            <a:endParaRPr lang="pl-PL" sz="2400" dirty="0" smtClean="0">
              <a:solidFill>
                <a:schemeClr val="tx1"/>
              </a:solidFill>
              <a:latin typeface="+mj-lt"/>
            </a:endParaRPr>
          </a:p>
          <a:p>
            <a:pPr>
              <a:buNone/>
            </a:pPr>
            <a:r>
              <a:rPr lang="pl-PL" sz="2400" dirty="0" smtClean="0">
                <a:solidFill>
                  <a:schemeClr val="tx1"/>
                </a:solidFill>
                <a:latin typeface="+mj-lt"/>
              </a:rPr>
              <a:t>	Absolwent jest specjalistą rozumiejącym procesy logistyczne w zarządzaniu </a:t>
            </a:r>
            <a:r>
              <a:rPr lang="pl-PL" sz="2400" dirty="0" smtClean="0">
                <a:solidFill>
                  <a:schemeClr val="tx1"/>
                </a:solidFill>
                <a:latin typeface="+mj-lt"/>
              </a:rPr>
              <a:t>łańcuchem dostaw </a:t>
            </a:r>
            <a:r>
              <a:rPr lang="pl-PL" sz="2400" dirty="0" smtClean="0">
                <a:solidFill>
                  <a:schemeClr val="tx1"/>
                </a:solidFill>
                <a:latin typeface="+mj-lt"/>
              </a:rPr>
              <a:t>i ich wpływ na jakość i bezpieczeństwo towarów.</a:t>
            </a:r>
          </a:p>
          <a:p>
            <a:endParaRPr lang="pl-PL" dirty="0"/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xmlns="" id="{C236E41E-9EA1-4AA7-850A-689D75655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3430588"/>
            <a:ext cx="625475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0" name="Picture 2" descr="ERBI - Usługi logistycz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692696"/>
            <a:ext cx="1800200" cy="180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ymbol zastępczy zawartości 2">
            <a:extLst>
              <a:ext uri="{FF2B5EF4-FFF2-40B4-BE49-F238E27FC236}">
                <a16:creationId xmlns:a16="http://schemas.microsoft.com/office/drawing/2014/main" xmlns="" id="{D08A9A24-14E5-42DE-A82B-ED75D7EE2DD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9750" y="1989138"/>
            <a:ext cx="8424863" cy="4176712"/>
          </a:xfrm>
        </p:spPr>
        <p:txBody>
          <a:bodyPr rtlCol="0">
            <a:normAutofit/>
          </a:bodyPr>
          <a:lstStyle/>
          <a:p>
            <a:pPr marL="72000" indent="0" eaLnBrk="1" fontAlgn="auto" hangingPunct="1">
              <a:spcAft>
                <a:spcPts val="0"/>
              </a:spcAft>
              <a:buClr>
                <a:srgbClr val="C00000"/>
              </a:buClr>
              <a:buSzPct val="90000"/>
              <a:buFont typeface="Corbel" panose="020B0503020204020204" pitchFamily="34" charset="0"/>
              <a:buNone/>
              <a:defRPr/>
            </a:pPr>
            <a:r>
              <a:rPr lang="pl-PL" altLang="pl-PL" sz="2400" dirty="0">
                <a:solidFill>
                  <a:schemeClr val="tx1"/>
                </a:solidFill>
                <a:latin typeface="+mj-lt"/>
              </a:rPr>
              <a:t>Wieloaspektowość stwarza szerokie możliwości  kompleksowego kształcenia przyszłych</a:t>
            </a:r>
            <a:r>
              <a:rPr lang="pl-PL" altLang="pl-PL" sz="2400" b="1" dirty="0">
                <a:solidFill>
                  <a:schemeClr val="tx1"/>
                </a:solidFill>
                <a:latin typeface="+mj-lt"/>
              </a:rPr>
              <a:t> inżynierów </a:t>
            </a:r>
            <a:r>
              <a:rPr lang="pl-PL" altLang="pl-PL" sz="2400" dirty="0">
                <a:solidFill>
                  <a:schemeClr val="tx1"/>
                </a:solidFill>
                <a:latin typeface="+mj-lt"/>
              </a:rPr>
              <a:t>z zakresu: </a:t>
            </a:r>
          </a:p>
          <a:p>
            <a:pPr marL="540000" indent="-468000" eaLnBrk="1" fontAlgn="auto" hangingPunct="1">
              <a:spcAft>
                <a:spcPts val="0"/>
              </a:spcAft>
              <a:buClr>
                <a:srgbClr val="C00000"/>
              </a:buClr>
              <a:buSzPct val="90000"/>
              <a:buFont typeface="Wingdings" panose="05000000000000000000" pitchFamily="2" charset="2"/>
              <a:buChar char="q"/>
              <a:defRPr/>
            </a:pPr>
            <a:endParaRPr lang="pl-PL" altLang="pl-PL" sz="1000" dirty="0">
              <a:solidFill>
                <a:schemeClr val="tx1"/>
              </a:solidFill>
              <a:latin typeface="+mj-lt"/>
            </a:endParaRPr>
          </a:p>
          <a:p>
            <a:pPr marL="792000" lvl="1" indent="-252000" eaLnBrk="1" fontAlgn="auto" hangingPunct="1">
              <a:buClr>
                <a:srgbClr val="C00000"/>
              </a:buClr>
              <a:buSzPct val="65000"/>
              <a:buFont typeface="Wingdings" panose="05000000000000000000" pitchFamily="2" charset="2"/>
              <a:buChar char="q"/>
              <a:defRPr/>
            </a:pPr>
            <a:r>
              <a:rPr lang="pl-PL" altLang="pl-PL" sz="2200" dirty="0">
                <a:solidFill>
                  <a:schemeClr val="tx1"/>
                </a:solidFill>
                <a:latin typeface="+mj-lt"/>
              </a:rPr>
              <a:t>kontroli jakości w gospodarce przemysłowej </a:t>
            </a:r>
            <a:br>
              <a:rPr lang="pl-PL" altLang="pl-PL" sz="2200" dirty="0">
                <a:solidFill>
                  <a:schemeClr val="tx1"/>
                </a:solidFill>
                <a:latin typeface="+mj-lt"/>
              </a:rPr>
            </a:br>
            <a:r>
              <a:rPr lang="pl-PL" altLang="pl-PL" sz="2200" dirty="0">
                <a:solidFill>
                  <a:schemeClr val="tx1"/>
                </a:solidFill>
                <a:latin typeface="+mj-lt"/>
              </a:rPr>
              <a:t>i żywnościowej</a:t>
            </a:r>
          </a:p>
          <a:p>
            <a:pPr marL="792000" lvl="1" indent="-252000" eaLnBrk="1" fontAlgn="auto" hangingPunct="1">
              <a:buClr>
                <a:srgbClr val="C00000"/>
              </a:buClr>
              <a:buSzPct val="65000"/>
              <a:buFont typeface="Wingdings" panose="05000000000000000000" pitchFamily="2" charset="2"/>
              <a:buChar char="q"/>
              <a:defRPr/>
            </a:pPr>
            <a:r>
              <a:rPr lang="pl-PL" altLang="pl-PL" sz="2200" dirty="0">
                <a:solidFill>
                  <a:schemeClr val="tx1"/>
                </a:solidFill>
                <a:latin typeface="+mj-lt"/>
              </a:rPr>
              <a:t>zarządzania jakością i procesami technologicznymi</a:t>
            </a:r>
          </a:p>
          <a:p>
            <a:pPr marL="792000" lvl="1" indent="-252000" eaLnBrk="1" fontAlgn="auto" hangingPunct="1">
              <a:buClr>
                <a:srgbClr val="C00000"/>
              </a:buClr>
              <a:buSzPct val="65000"/>
              <a:buFont typeface="Wingdings" panose="05000000000000000000" pitchFamily="2" charset="2"/>
              <a:buChar char="q"/>
              <a:defRPr/>
            </a:pPr>
            <a:r>
              <a:rPr lang="pl-PL" altLang="pl-PL" sz="2200" dirty="0" smtClean="0">
                <a:solidFill>
                  <a:schemeClr val="tx1"/>
                </a:solidFill>
                <a:latin typeface="+mj-lt"/>
              </a:rPr>
              <a:t>marketingu </a:t>
            </a:r>
            <a:r>
              <a:rPr lang="pl-PL" altLang="pl-PL" sz="2200" dirty="0">
                <a:solidFill>
                  <a:schemeClr val="tx1"/>
                </a:solidFill>
                <a:latin typeface="+mj-lt"/>
              </a:rPr>
              <a:t>produktów </a:t>
            </a:r>
          </a:p>
          <a:p>
            <a:pPr marL="792000" lvl="1" indent="-252000" eaLnBrk="1" fontAlgn="auto" hangingPunct="1">
              <a:buClr>
                <a:srgbClr val="C00000"/>
              </a:buClr>
              <a:buSzPct val="65000"/>
              <a:buFont typeface="Wingdings" panose="05000000000000000000" pitchFamily="2" charset="2"/>
              <a:buChar char="q"/>
              <a:defRPr/>
            </a:pPr>
            <a:r>
              <a:rPr lang="pl-PL" altLang="pl-PL" sz="2200" dirty="0">
                <a:solidFill>
                  <a:schemeClr val="tx1"/>
                </a:solidFill>
                <a:latin typeface="+mj-lt"/>
              </a:rPr>
              <a:t>logistyki towarów</a:t>
            </a:r>
          </a:p>
        </p:txBody>
      </p:sp>
      <p:sp>
        <p:nvSpPr>
          <p:cNvPr id="4099" name="Prostokąt 4">
            <a:extLst>
              <a:ext uri="{FF2B5EF4-FFF2-40B4-BE49-F238E27FC236}">
                <a16:creationId xmlns:a16="http://schemas.microsoft.com/office/drawing/2014/main" xmlns="" id="{79F4F4DD-ABE9-47D7-BAE6-F5D81A50E5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625" y="692150"/>
            <a:ext cx="7561263" cy="8318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pl-PL" altLang="pl-PL" sz="4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TOWAROZNAWSTWO</a:t>
            </a:r>
          </a:p>
        </p:txBody>
      </p:sp>
      <p:pic>
        <p:nvPicPr>
          <p:cNvPr id="8196" name="Obraz 4">
            <a:extLst>
              <a:ext uri="{FF2B5EF4-FFF2-40B4-BE49-F238E27FC236}">
                <a16:creationId xmlns:a16="http://schemas.microsoft.com/office/drawing/2014/main" xmlns="" id="{C236E41E-9EA1-4AA7-850A-689D75655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3430588"/>
            <a:ext cx="625475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Obraz 1">
            <a:extLst>
              <a:ext uri="{FF2B5EF4-FFF2-40B4-BE49-F238E27FC236}">
                <a16:creationId xmlns:a16="http://schemas.microsoft.com/office/drawing/2014/main" xmlns="" id="{C0041108-19E7-4DEA-A9FC-CE5593848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3238" y="4433888"/>
            <a:ext cx="3381375" cy="225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dstawa">
  <a:themeElements>
    <a:clrScheme name="Neon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Cambria-Calibri">
      <a:majorFont>
        <a:latin typeface="Cambria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odstawa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sis" id="{5665723A-49BA-4B57-8411-A56F8F207965}" vid="{446C221D-F63F-4DD8-B509-CFE168687BF2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TM03457444[[fn=Podstawa]]</Template>
  <TotalTime>2167</TotalTime>
  <Words>726</Words>
  <Application>Microsoft Office PowerPoint</Application>
  <PresentationFormat>Pokaz na ekranie (4:3)</PresentationFormat>
  <Paragraphs>156</Paragraphs>
  <Slides>57</Slides>
  <Notes>2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57</vt:i4>
      </vt:variant>
    </vt:vector>
  </HeadingPairs>
  <TitlesOfParts>
    <vt:vector size="58" baseType="lpstr">
      <vt:lpstr>Podstawa</vt:lpstr>
      <vt:lpstr>Witamy na kierunku  TOWAROZNAWSTWO   w Karpackiej Państwowej Uczelni   w Krośnie   </vt:lpstr>
      <vt:lpstr>TOWAROZNAWSTWO </vt:lpstr>
      <vt:lpstr>Slajd 3</vt:lpstr>
      <vt:lpstr>TOWAROZNAWSTWO  treści kształcenia obejmują m.in: </vt:lpstr>
      <vt:lpstr>TOWAROZNAWSTWO </vt:lpstr>
      <vt:lpstr>TOWAROZNAWSTWO  INŻYNIER JAKOŚCI</vt:lpstr>
      <vt:lpstr>TOWAROZNAWSTWO  MENEDŻER PRODUKTU   </vt:lpstr>
      <vt:lpstr>TOWAROZNAWSTWO       LOGISTYK TOWARÓW </vt:lpstr>
      <vt:lpstr>Slajd 9</vt:lpstr>
      <vt:lpstr>ZAPRASZAMY DO OBEJRZENIA ANIMACJI … </vt:lpstr>
      <vt:lpstr>Atuty  kierunku TOWAROZNAWSTWO</vt:lpstr>
      <vt:lpstr>TOWAROZNAWSTWO  perspektywy zatrudnienia  </vt:lpstr>
      <vt:lpstr>TOWAROZNAWSTWO  perspektywy zatrudnienia  </vt:lpstr>
      <vt:lpstr>CO NAS WYRÓŻNIA ? </vt:lpstr>
      <vt:lpstr>Nowoczesne obiekty uczelni</vt:lpstr>
      <vt:lpstr>Nowoczesny Kampus</vt:lpstr>
      <vt:lpstr>Slajd 17</vt:lpstr>
      <vt:lpstr>Nowoczesne laboratoria  Studenci na zajęciach</vt:lpstr>
      <vt:lpstr>Nowoczesne pracownie Studenci na zajęciach</vt:lpstr>
      <vt:lpstr>Nowoczesne laboratoria  Studenci na zajęciach</vt:lpstr>
      <vt:lpstr>Wizyty studyjne w firmach</vt:lpstr>
      <vt:lpstr>Wykłady dla studentów z cyklu "Między nauką, a praktyką" </vt:lpstr>
      <vt:lpstr>ERASMUS+</vt:lpstr>
      <vt:lpstr>Wyjątkowa atmosfera… </vt:lpstr>
      <vt:lpstr>TOWAROZNAWSTWO Nowoczesny akademik dla studentów </vt:lpstr>
      <vt:lpstr>TOWAROZNAWSTWO  POMOC FINANSOWA DLA STUDENTÓW</vt:lpstr>
      <vt:lpstr>TOWAROZNAWSTWO  CO NAS WYRÓŻNIA?</vt:lpstr>
      <vt:lpstr>Slajd 28</vt:lpstr>
      <vt:lpstr>STUDENCKIE  KOŁO  NAUKOWE  TOWAROZNAWCÓW  </vt:lpstr>
      <vt:lpstr>Cele Koła są realizowane poprzez: </vt:lpstr>
      <vt:lpstr>Slajd 31</vt:lpstr>
      <vt:lpstr>Aktywność członków  SKN Towaroznawców </vt:lpstr>
      <vt:lpstr>NOC BIOLOGÓW</vt:lpstr>
      <vt:lpstr>Studenckie konferencje naukowe</vt:lpstr>
      <vt:lpstr>Slajd 35</vt:lpstr>
      <vt:lpstr>Slajd 36</vt:lpstr>
      <vt:lpstr>Slajd 37</vt:lpstr>
      <vt:lpstr>Warsztaty dla uczniów  Ocena sensoryczna – sprawdź swój smak i zapach  </vt:lpstr>
      <vt:lpstr>Warsztaty dla uczniów  Opracowanie nowego produktu </vt:lpstr>
      <vt:lpstr>Warsztaty dla uczniów  Szybkość i precyzja czyli logistyka w procesie produkcji </vt:lpstr>
      <vt:lpstr>Udział w Targach Pracy PWSZ w Krośnie  w ramach Akademickich Dni Nauki </vt:lpstr>
      <vt:lpstr>Udział w Biegu Sokoła</vt:lpstr>
      <vt:lpstr>Slajd 43</vt:lpstr>
      <vt:lpstr>STUDENCKIE  KOŁO  NAUKOWE  EKONOMISTÓW  </vt:lpstr>
      <vt:lpstr>STUDENCKIE  KOŁO  NAUKOWE  EKONOMISTÓW  </vt:lpstr>
      <vt:lpstr>STUDENCKIE  KOŁO  NAUKOWE  EKONOMISTÓW  </vt:lpstr>
      <vt:lpstr>Slajd 47</vt:lpstr>
      <vt:lpstr>Slajd 48</vt:lpstr>
      <vt:lpstr>Slajd 49</vt:lpstr>
      <vt:lpstr>Slajd 50</vt:lpstr>
      <vt:lpstr>Warsztaty dla uczniów  Warsztaty edukacji finansowej – mój pierwszy plan finansowy </vt:lpstr>
      <vt:lpstr>TOWAROZNAWSTWO</vt:lpstr>
      <vt:lpstr>Slajd 53</vt:lpstr>
      <vt:lpstr>Chodźcie z nami…</vt:lpstr>
      <vt:lpstr>Slajd 55</vt:lpstr>
      <vt:lpstr>Slajd 56</vt:lpstr>
      <vt:lpstr>Slajd 57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Rodzice</dc:creator>
  <cp:lastModifiedBy>user</cp:lastModifiedBy>
  <cp:revision>205</cp:revision>
  <dcterms:created xsi:type="dcterms:W3CDTF">2016-09-29T17:24:13Z</dcterms:created>
  <dcterms:modified xsi:type="dcterms:W3CDTF">2021-03-28T21:49:59Z</dcterms:modified>
</cp:coreProperties>
</file>