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Libre Franklin Light" charset="-18"/>
      <p:regular r:id="rId27"/>
    </p:embeddedFont>
    <p:embeddedFont>
      <p:font typeface="Montserrat Semi-Bold Bold" charset="-18"/>
      <p:regular r:id="rId28"/>
    </p:embeddedFont>
    <p:embeddedFont>
      <p:font typeface="Libre Franklin Bold" charset="-18"/>
      <p:regular r:id="rId29"/>
    </p:embeddedFont>
    <p:embeddedFont>
      <p:font typeface="Arimo" charset="0"/>
      <p:regular r:id="rId30"/>
    </p:embeddedFont>
    <p:embeddedFont>
      <p:font typeface="Libre Franklin Bold Bold" charset="-18"/>
      <p:regular r:id="rId31"/>
    </p:embeddedFont>
    <p:embeddedFont>
      <p:font typeface="Libre Franklin Light Bold" charset="-18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Arimo Bold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8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sv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sv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pn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sv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0.svg"/><Relationship Id="rId7" Type="http://schemas.openxmlformats.org/officeDocument/2006/relationships/image" Target="../media/image5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.pn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.svg"/><Relationship Id="rId7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sv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0.sv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3" Type="http://schemas.openxmlformats.org/officeDocument/2006/relationships/image" Target="../media/image4.sv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sv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sv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9.sv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389745" y="-86668"/>
            <a:ext cx="14991164" cy="10741024"/>
            <a:chOff x="0" y="0"/>
            <a:chExt cx="7457157" cy="53429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157" cy="5342981"/>
            </a:xfrm>
            <a:custGeom>
              <a:avLst/>
              <a:gdLst/>
              <a:ahLst/>
              <a:cxnLst/>
              <a:rect l="l" t="t" r="r" b="b"/>
              <a:pathLst>
                <a:path w="7457157" h="5342981">
                  <a:moveTo>
                    <a:pt x="0" y="0"/>
                  </a:moveTo>
                  <a:lnTo>
                    <a:pt x="7457157" y="0"/>
                  </a:lnTo>
                  <a:lnTo>
                    <a:pt x="7457157" y="5342981"/>
                  </a:lnTo>
                  <a:lnTo>
                    <a:pt x="0" y="5342981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sp>
        <p:nvSpPr>
          <p:cNvPr id="6" name="AutoShape 6"/>
          <p:cNvSpPr/>
          <p:nvPr/>
        </p:nvSpPr>
        <p:spPr>
          <a:xfrm rot="-5400000">
            <a:off x="16251702" y="7084065"/>
            <a:ext cx="9550" cy="20814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6077" y="1028700"/>
            <a:ext cx="4864661" cy="930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 l="11253" r="23790" b="144"/>
          <a:stretch>
            <a:fillRect/>
          </a:stretch>
        </p:blipFill>
        <p:spPr>
          <a:xfrm>
            <a:off x="15009376" y="1180871"/>
            <a:ext cx="2955166" cy="30324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009376" y="7291185"/>
            <a:ext cx="2081452" cy="44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700">
                <a:solidFill>
                  <a:srgbClr val="FFFFFF"/>
                </a:solidFill>
                <a:latin typeface="Libre Franklin Light"/>
              </a:rPr>
              <a:t>dr inż. Barbara Krochmal-Marczak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09376" y="8417013"/>
            <a:ext cx="3110152" cy="59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</a:pPr>
            <a:r>
              <a:rPr lang="en-US" sz="1700">
                <a:solidFill>
                  <a:srgbClr val="FFFFFF"/>
                </a:solidFill>
                <a:latin typeface="Libre Franklin Light"/>
              </a:rPr>
              <a:t>Rekrutacja 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Libre Franklin Light"/>
              </a:rPr>
              <a:t>na rok akademicki 2021/2022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09376" y="6760902"/>
            <a:ext cx="2697402" cy="24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FFFFFF"/>
                </a:solidFill>
                <a:latin typeface="Montserrat Semi-Bold Bold"/>
              </a:rPr>
              <a:t>Kierownik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6077" y="6877050"/>
            <a:ext cx="9297748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Montserrat Semi-Bold Bold"/>
              </a:rPr>
              <a:t>kierunek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Montserrat Semi-Bold Bold"/>
              </a:rPr>
              <a:t>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9745" y="-86668"/>
            <a:ext cx="7701599" cy="10741024"/>
            <a:chOff x="0" y="0"/>
            <a:chExt cx="3831059" cy="534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1059" cy="5342981"/>
            </a:xfrm>
            <a:custGeom>
              <a:avLst/>
              <a:gdLst/>
              <a:ahLst/>
              <a:cxnLst/>
              <a:rect l="l" t="t" r="r" b="b"/>
              <a:pathLst>
                <a:path w="3831059" h="5342981">
                  <a:moveTo>
                    <a:pt x="0" y="0"/>
                  </a:moveTo>
                  <a:lnTo>
                    <a:pt x="3831059" y="0"/>
                  </a:lnTo>
                  <a:lnTo>
                    <a:pt x="3831059" y="5342981"/>
                  </a:lnTo>
                  <a:lnTo>
                    <a:pt x="0" y="5342981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22395" y="3568018"/>
            <a:ext cx="4229416" cy="417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5"/>
              </a:lnSpc>
            </a:pPr>
            <a:endParaRPr/>
          </a:p>
          <a:p>
            <a:pPr>
              <a:lnSpc>
                <a:spcPts val="3635"/>
              </a:lnSpc>
            </a:pPr>
            <a:endParaRPr/>
          </a:p>
          <a:p>
            <a:pPr>
              <a:lnSpc>
                <a:spcPts val="3635"/>
              </a:lnSpc>
            </a:pPr>
            <a:endParaRPr/>
          </a:p>
          <a:p>
            <a:pPr>
              <a:lnSpc>
                <a:spcPts val="4884"/>
              </a:lnSpc>
            </a:pPr>
            <a:r>
              <a:rPr lang="en-US" sz="4400" spc="70">
                <a:solidFill>
                  <a:srgbClr val="FFFFFF"/>
                </a:solidFill>
                <a:latin typeface="Montserrat Semi-Bold Bold"/>
              </a:rPr>
              <a:t>Pracownia badań i oceny żywności</a:t>
            </a:r>
          </a:p>
          <a:p>
            <a:pPr>
              <a:lnSpc>
                <a:spcPts val="3635"/>
              </a:lnSpc>
            </a:pPr>
            <a:endParaRPr lang="en-US" sz="4400" spc="70">
              <a:solidFill>
                <a:srgbClr val="FFFFFF"/>
              </a:solidFill>
              <a:latin typeface="Montserrat Semi-Bold Bold"/>
            </a:endParaRPr>
          </a:p>
          <a:p>
            <a:pPr>
              <a:lnSpc>
                <a:spcPts val="3635"/>
              </a:lnSpc>
            </a:pPr>
            <a:endParaRPr lang="en-US" sz="4400" spc="70">
              <a:solidFill>
                <a:srgbClr val="FFFFFF"/>
              </a:solidFill>
              <a:latin typeface="Montserrat Semi-Bold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41010" y="588327"/>
            <a:ext cx="1668364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724775" y="565786"/>
            <a:ext cx="4393948" cy="58781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724775" y="6799973"/>
            <a:ext cx="4393948" cy="291831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2402775" y="565786"/>
            <a:ext cx="9713051" cy="546359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10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496425" y="684153"/>
            <a:ext cx="5519910" cy="735987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12895" y="7190460"/>
            <a:ext cx="12700080" cy="2527827"/>
            <a:chOff x="0" y="0"/>
            <a:chExt cx="13632832" cy="27134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32831" cy="2713482"/>
            </a:xfrm>
            <a:custGeom>
              <a:avLst/>
              <a:gdLst/>
              <a:ahLst/>
              <a:cxnLst/>
              <a:rect l="l" t="t" r="r" b="b"/>
              <a:pathLst>
                <a:path w="13632831" h="2713482">
                  <a:moveTo>
                    <a:pt x="0" y="0"/>
                  </a:moveTo>
                  <a:lnTo>
                    <a:pt x="13632831" y="0"/>
                  </a:lnTo>
                  <a:lnTo>
                    <a:pt x="13632831" y="2713482"/>
                  </a:lnTo>
                  <a:lnTo>
                    <a:pt x="0" y="2713482"/>
                  </a:lnTo>
                  <a:close/>
                </a:path>
              </a:pathLst>
            </a:custGeom>
            <a:solidFill>
              <a:srgbClr val="011C5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895196" y="684153"/>
            <a:ext cx="7343775" cy="339649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895196" y="7426944"/>
            <a:ext cx="11784510" cy="203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>
              <a:lnSpc>
                <a:spcPts val="5440"/>
              </a:lnSpc>
              <a:buFont typeface="Arial"/>
              <a:buChar char="•"/>
            </a:pPr>
            <a:r>
              <a:rPr lang="en-US" sz="3400" spc="68">
                <a:solidFill>
                  <a:srgbClr val="FFFFFF"/>
                </a:solidFill>
                <a:latin typeface="Libre Franklin Light Bold"/>
              </a:rPr>
              <a:t>zajęcia na terenie tylko jednego kampusu </a:t>
            </a:r>
          </a:p>
          <a:p>
            <a:pPr marL="734060" lvl="1" indent="-367030">
              <a:lnSpc>
                <a:spcPts val="5440"/>
              </a:lnSpc>
              <a:buFont typeface="Arial"/>
              <a:buChar char="•"/>
            </a:pPr>
            <a:r>
              <a:rPr lang="en-US" sz="3400" spc="68">
                <a:solidFill>
                  <a:srgbClr val="FFFFFF"/>
                </a:solidFill>
                <a:latin typeface="Libre Franklin Light Bold"/>
              </a:rPr>
              <a:t>funkcja opiekuna Roku</a:t>
            </a:r>
          </a:p>
          <a:p>
            <a:pPr marL="734060" lvl="1" indent="-367030">
              <a:lnSpc>
                <a:spcPts val="5440"/>
              </a:lnSpc>
              <a:buFont typeface="Arial"/>
              <a:buChar char="•"/>
            </a:pPr>
            <a:r>
              <a:rPr lang="en-US" sz="3400" spc="68">
                <a:solidFill>
                  <a:srgbClr val="FFFFFF"/>
                </a:solidFill>
                <a:latin typeface="Libre Franklin Light Bold"/>
              </a:rPr>
              <a:t>mała liczebność danego Roku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12895" y="5944882"/>
            <a:ext cx="12149110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FFFFFF"/>
                </a:solidFill>
                <a:latin typeface="Montserrat Semi-Bold Bold"/>
              </a:rPr>
              <a:t>kierunek przyjazny Studentom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11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146325" y="6325184"/>
            <a:ext cx="8551" cy="3398303"/>
          </a:xfrm>
          <a:prstGeom prst="rect">
            <a:avLst/>
          </a:prstGeom>
          <a:solidFill>
            <a:srgbClr val="1546BA"/>
          </a:solidFill>
        </p:spPr>
      </p:sp>
      <p:sp>
        <p:nvSpPr>
          <p:cNvPr id="3" name="AutoShape 3"/>
          <p:cNvSpPr/>
          <p:nvPr/>
        </p:nvSpPr>
        <p:spPr>
          <a:xfrm rot="-5400000">
            <a:off x="4146325" y="6957264"/>
            <a:ext cx="8551" cy="3398303"/>
          </a:xfrm>
          <a:prstGeom prst="rect">
            <a:avLst/>
          </a:prstGeom>
          <a:solidFill>
            <a:srgbClr val="1546BA"/>
          </a:solidFill>
        </p:spPr>
      </p:sp>
      <p:sp>
        <p:nvSpPr>
          <p:cNvPr id="4" name="AutoShape 4"/>
          <p:cNvSpPr/>
          <p:nvPr/>
        </p:nvSpPr>
        <p:spPr>
          <a:xfrm rot="-5400000">
            <a:off x="9139724" y="6325184"/>
            <a:ext cx="8551" cy="3398303"/>
          </a:xfrm>
          <a:prstGeom prst="rect">
            <a:avLst/>
          </a:prstGeom>
          <a:solidFill>
            <a:srgbClr val="1546BA"/>
          </a:solidFill>
        </p:spPr>
      </p:sp>
      <p:sp>
        <p:nvSpPr>
          <p:cNvPr id="5" name="AutoShape 5"/>
          <p:cNvSpPr/>
          <p:nvPr/>
        </p:nvSpPr>
        <p:spPr>
          <a:xfrm rot="-5400000">
            <a:off x="9139724" y="6957264"/>
            <a:ext cx="8551" cy="3398303"/>
          </a:xfrm>
          <a:prstGeom prst="rect">
            <a:avLst/>
          </a:prstGeom>
          <a:solidFill>
            <a:srgbClr val="1546BA"/>
          </a:solidFill>
        </p:spPr>
      </p:sp>
      <p:grpSp>
        <p:nvGrpSpPr>
          <p:cNvPr id="6" name="Group 6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sp>
        <p:nvSpPr>
          <p:cNvPr id="8" name="AutoShape 8"/>
          <p:cNvSpPr/>
          <p:nvPr/>
        </p:nvSpPr>
        <p:spPr>
          <a:xfrm rot="-5400000">
            <a:off x="14133123" y="6325184"/>
            <a:ext cx="8551" cy="3398303"/>
          </a:xfrm>
          <a:prstGeom prst="rect">
            <a:avLst/>
          </a:prstGeom>
          <a:solidFill>
            <a:srgbClr val="1546BA"/>
          </a:solidFill>
        </p:spPr>
      </p:sp>
      <p:sp>
        <p:nvSpPr>
          <p:cNvPr id="9" name="AutoShape 9"/>
          <p:cNvSpPr/>
          <p:nvPr/>
        </p:nvSpPr>
        <p:spPr>
          <a:xfrm rot="-5400000">
            <a:off x="14133123" y="6957264"/>
            <a:ext cx="8551" cy="3398303"/>
          </a:xfrm>
          <a:prstGeom prst="rect">
            <a:avLst/>
          </a:prstGeom>
          <a:solidFill>
            <a:srgbClr val="1546BA"/>
          </a:solidFill>
        </p:spPr>
      </p:sp>
      <p:grpSp>
        <p:nvGrpSpPr>
          <p:cNvPr id="10" name="Group 10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502151" y="3765928"/>
            <a:ext cx="5683578" cy="42626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306170" y="3757377"/>
            <a:ext cx="6386042" cy="42626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197357" y="3757377"/>
            <a:ext cx="2833972" cy="42669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911269" y="3364386"/>
            <a:ext cx="478665" cy="68913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866740" y="2438443"/>
            <a:ext cx="10554519" cy="41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5"/>
              </a:lnSpc>
            </a:pPr>
            <a:r>
              <a:rPr lang="en-US" sz="2404" spc="48">
                <a:solidFill>
                  <a:srgbClr val="1546BA"/>
                </a:solidFill>
                <a:latin typeface="Libre Franklin Light Bold"/>
              </a:rPr>
              <a:t>Starostowie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63272" y="613411"/>
            <a:ext cx="3774658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Rok 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12</a:t>
            </a:r>
          </a:p>
        </p:txBody>
      </p:sp>
      <p:sp>
        <p:nvSpPr>
          <p:cNvPr id="26" name="TextBox 26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56671" y="613411"/>
            <a:ext cx="3774658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Rok II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61893" y="613411"/>
            <a:ext cx="3774658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Rok III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33276" y="1623110"/>
            <a:ext cx="4834651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 spc="64">
                <a:solidFill>
                  <a:srgbClr val="1546BA"/>
                </a:solidFill>
                <a:latin typeface="Libre Franklin Light Bold"/>
              </a:rPr>
              <a:t>Daniel Panek</a:t>
            </a:r>
            <a:r>
              <a:rPr lang="en-US" sz="3200" spc="64">
                <a:solidFill>
                  <a:srgbClr val="1546BA"/>
                </a:solidFill>
                <a:latin typeface="Arimo Bold"/>
              </a:rPr>
              <a:t>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85849" y="1623110"/>
            <a:ext cx="4716301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 spc="64">
                <a:solidFill>
                  <a:srgbClr val="1546BA"/>
                </a:solidFill>
                <a:latin typeface="Arimo Bold"/>
              </a:rPr>
              <a:t>Kamil Bałon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43566" y="1583016"/>
            <a:ext cx="4787666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 spc="64">
                <a:solidFill>
                  <a:srgbClr val="1546BA"/>
                </a:solidFill>
                <a:latin typeface="Arimo Bold"/>
              </a:rPr>
              <a:t>Marlena Wolanin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9144000" y="3364386"/>
            <a:ext cx="478665" cy="68913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3865275" y="3364386"/>
            <a:ext cx="478665" cy="6891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177652" y="1028700"/>
            <a:ext cx="4235323" cy="635695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79686" y="1028700"/>
            <a:ext cx="3766498" cy="635695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712895" y="7190460"/>
            <a:ext cx="12700080" cy="2527827"/>
            <a:chOff x="0" y="0"/>
            <a:chExt cx="13632832" cy="271348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632831" cy="2713482"/>
            </a:xfrm>
            <a:custGeom>
              <a:avLst/>
              <a:gdLst/>
              <a:ahLst/>
              <a:cxnLst/>
              <a:rect l="l" t="t" r="r" b="b"/>
              <a:pathLst>
                <a:path w="13632831" h="2713482">
                  <a:moveTo>
                    <a:pt x="0" y="0"/>
                  </a:moveTo>
                  <a:lnTo>
                    <a:pt x="13632831" y="0"/>
                  </a:lnTo>
                  <a:lnTo>
                    <a:pt x="13632831" y="2713482"/>
                  </a:lnTo>
                  <a:lnTo>
                    <a:pt x="0" y="2713482"/>
                  </a:lnTo>
                  <a:close/>
                </a:path>
              </a:pathLst>
            </a:custGeom>
            <a:solidFill>
              <a:srgbClr val="011C5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712895" y="7371064"/>
            <a:ext cx="12375060" cy="203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>
              <a:lnSpc>
                <a:spcPts val="5440"/>
              </a:lnSpc>
              <a:buFont typeface="Arial"/>
              <a:buChar char="•"/>
            </a:pPr>
            <a:r>
              <a:rPr lang="en-US" sz="3400" spc="68">
                <a:solidFill>
                  <a:srgbClr val="FFFFFF"/>
                </a:solidFill>
                <a:latin typeface="Libre Franklin Light Bold"/>
              </a:rPr>
              <a:t>dogodny dojazd, wielostanowiskowy, bezpłatny parking</a:t>
            </a:r>
          </a:p>
          <a:p>
            <a:pPr marL="734060" lvl="1" indent="-367030">
              <a:lnSpc>
                <a:spcPts val="5440"/>
              </a:lnSpc>
              <a:buFont typeface="Arial"/>
              <a:buChar char="•"/>
            </a:pPr>
            <a:r>
              <a:rPr lang="en-US" sz="3400" spc="68">
                <a:solidFill>
                  <a:srgbClr val="FFFFFF"/>
                </a:solidFill>
                <a:latin typeface="Libre Franklin Light Bold"/>
              </a:rPr>
              <a:t>obiekty bez barier architektonicznych</a:t>
            </a:r>
          </a:p>
          <a:p>
            <a:pPr marL="734060" lvl="1" indent="-367030">
              <a:lnSpc>
                <a:spcPts val="5440"/>
              </a:lnSpc>
              <a:buFont typeface="Arial"/>
              <a:buChar char="•"/>
            </a:pPr>
            <a:r>
              <a:rPr lang="en-US" sz="3400" spc="68">
                <a:solidFill>
                  <a:srgbClr val="FFFFFF"/>
                </a:solidFill>
                <a:latin typeface="Libre Franklin Light Bold"/>
              </a:rPr>
              <a:t>harmonogram sprzyjający podjęciu pracy zawodowej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12895" y="5944882"/>
            <a:ext cx="12149110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FFFFFF"/>
                </a:solidFill>
                <a:latin typeface="Montserrat Semi-Bold Bold"/>
              </a:rPr>
              <a:t>kierunek przyjazny Studentom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13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712895" y="7190460"/>
            <a:ext cx="12700080" cy="2527827"/>
            <a:chOff x="0" y="0"/>
            <a:chExt cx="13632832" cy="27134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632831" cy="2713482"/>
            </a:xfrm>
            <a:custGeom>
              <a:avLst/>
              <a:gdLst/>
              <a:ahLst/>
              <a:cxnLst/>
              <a:rect l="l" t="t" r="r" b="b"/>
              <a:pathLst>
                <a:path w="13632831" h="2713482">
                  <a:moveTo>
                    <a:pt x="0" y="0"/>
                  </a:moveTo>
                  <a:lnTo>
                    <a:pt x="13632831" y="0"/>
                  </a:lnTo>
                  <a:lnTo>
                    <a:pt x="13632831" y="2713482"/>
                  </a:lnTo>
                  <a:lnTo>
                    <a:pt x="0" y="2713482"/>
                  </a:lnTo>
                  <a:close/>
                </a:path>
              </a:pathLst>
            </a:custGeom>
            <a:solidFill>
              <a:srgbClr val="011C5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788343" y="0"/>
            <a:ext cx="14625133" cy="5143500"/>
            <a:chOff x="0" y="0"/>
            <a:chExt cx="15699269" cy="55212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99270" cy="5521262"/>
            </a:xfrm>
            <a:custGeom>
              <a:avLst/>
              <a:gdLst/>
              <a:ahLst/>
              <a:cxnLst/>
              <a:rect l="l" t="t" r="r" b="b"/>
              <a:pathLst>
                <a:path w="15699270" h="5521262">
                  <a:moveTo>
                    <a:pt x="0" y="0"/>
                  </a:moveTo>
                  <a:lnTo>
                    <a:pt x="15699270" y="0"/>
                  </a:lnTo>
                  <a:lnTo>
                    <a:pt x="15699270" y="5521262"/>
                  </a:lnTo>
                  <a:lnTo>
                    <a:pt x="0" y="5521262"/>
                  </a:lnTo>
                  <a:close/>
                </a:path>
              </a:pathLst>
            </a:custGeom>
            <a:solidFill>
              <a:srgbClr val="011C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490006" y="622936"/>
            <a:ext cx="13597468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199" spc="63">
                <a:solidFill>
                  <a:srgbClr val="FFFFFF"/>
                </a:solidFill>
                <a:latin typeface="Libre Franklin Light Bold"/>
              </a:rPr>
              <a:t>Stypendia 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199" spc="63">
                <a:solidFill>
                  <a:srgbClr val="FFFFFF"/>
                </a:solidFill>
                <a:latin typeface="Libre Franklin Light Bold"/>
              </a:rPr>
              <a:t>socjalne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199" spc="63">
                <a:solidFill>
                  <a:srgbClr val="FFFFFF"/>
                </a:solidFill>
                <a:latin typeface="Libre Franklin Light Bold"/>
              </a:rPr>
              <a:t>dla osób niepełnosprawnych 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199" spc="63">
                <a:solidFill>
                  <a:srgbClr val="FFFFFF"/>
                </a:solidFill>
                <a:latin typeface="Libre Franklin Light Bold"/>
              </a:rPr>
              <a:t>Rektora za osiągnięcia w nauce i sporcie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z Funduszu stypendialnego im. Stanisława Pigonia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12895" y="5944882"/>
            <a:ext cx="12149110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FFFFFF"/>
                </a:solidFill>
                <a:latin typeface="Montserrat Semi-Bold Bold"/>
              </a:rPr>
              <a:t>kierunek przyjazny Studentom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14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119989" y="5098786"/>
            <a:ext cx="2139311" cy="461950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523520" y="7426944"/>
            <a:ext cx="9539915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Biuro Osób Niepełnosprawnych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Akademickie Centrum Wsparcia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Zapomogi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712895" y="7190460"/>
            <a:ext cx="12700080" cy="2605715"/>
            <a:chOff x="0" y="0"/>
            <a:chExt cx="13632832" cy="2797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632831" cy="2797091"/>
            </a:xfrm>
            <a:custGeom>
              <a:avLst/>
              <a:gdLst/>
              <a:ahLst/>
              <a:cxnLst/>
              <a:rect l="l" t="t" r="r" b="b"/>
              <a:pathLst>
                <a:path w="13632831" h="2797091">
                  <a:moveTo>
                    <a:pt x="0" y="0"/>
                  </a:moveTo>
                  <a:lnTo>
                    <a:pt x="13632831" y="0"/>
                  </a:lnTo>
                  <a:lnTo>
                    <a:pt x="13632831" y="2797091"/>
                  </a:lnTo>
                  <a:lnTo>
                    <a:pt x="0" y="2797091"/>
                  </a:lnTo>
                  <a:close/>
                </a:path>
              </a:pathLst>
            </a:custGeom>
            <a:solidFill>
              <a:srgbClr val="011C5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562583" y="2622410"/>
            <a:ext cx="13725417" cy="2992674"/>
            <a:chOff x="0" y="0"/>
            <a:chExt cx="17158901" cy="37413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158901" cy="3741307"/>
            </a:xfrm>
            <a:custGeom>
              <a:avLst/>
              <a:gdLst/>
              <a:ahLst/>
              <a:cxnLst/>
              <a:rect l="l" t="t" r="r" b="b"/>
              <a:pathLst>
                <a:path w="17158901" h="3741307">
                  <a:moveTo>
                    <a:pt x="0" y="0"/>
                  </a:moveTo>
                  <a:lnTo>
                    <a:pt x="17158901" y="0"/>
                  </a:lnTo>
                  <a:lnTo>
                    <a:pt x="17158901" y="3741307"/>
                  </a:lnTo>
                  <a:lnTo>
                    <a:pt x="0" y="3741307"/>
                  </a:lnTo>
                  <a:close/>
                </a:path>
              </a:pathLst>
            </a:custGeom>
            <a:solidFill>
              <a:srgbClr val="011C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92050" y="2989935"/>
            <a:ext cx="8401050" cy="840105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881836" y="7426944"/>
            <a:ext cx="10208898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pracownie wyposażone w sprzęt komputerowy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wsparcie studentów w okresie epidemii poprzez wypożyczenie sprzętu komputerowego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/>
          <a:srcRect l="6567" r="67446"/>
          <a:stretch>
            <a:fillRect/>
          </a:stretch>
        </p:blipFill>
        <p:spPr>
          <a:xfrm>
            <a:off x="14412975" y="4857808"/>
            <a:ext cx="2777179" cy="493836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041681" y="3286095"/>
            <a:ext cx="9046848" cy="127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199" spc="63">
                <a:solidFill>
                  <a:srgbClr val="FFFFFF"/>
                </a:solidFill>
                <a:latin typeface="Libre Franklin Light Bold"/>
              </a:rPr>
              <a:t>stacje ładowania telefonów komórkowych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64">
                <a:solidFill>
                  <a:srgbClr val="FFFFFF"/>
                </a:solidFill>
                <a:latin typeface="Libre Franklin Light Bold"/>
              </a:rPr>
              <a:t>barek na kieszeń studenta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12895" y="5944882"/>
            <a:ext cx="12149110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FFFFFF"/>
                </a:solidFill>
                <a:latin typeface="Montserrat Semi-Bold Bold"/>
              </a:rPr>
              <a:t>kierunek przyjazny Studentom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15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559220" y="4273296"/>
            <a:ext cx="12700080" cy="6221395"/>
            <a:chOff x="0" y="0"/>
            <a:chExt cx="13632832" cy="66783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632831" cy="6678323"/>
            </a:xfrm>
            <a:custGeom>
              <a:avLst/>
              <a:gdLst/>
              <a:ahLst/>
              <a:cxnLst/>
              <a:rect l="l" t="t" r="r" b="b"/>
              <a:pathLst>
                <a:path w="13632831" h="6678323">
                  <a:moveTo>
                    <a:pt x="0" y="0"/>
                  </a:moveTo>
                  <a:lnTo>
                    <a:pt x="13632831" y="0"/>
                  </a:lnTo>
                  <a:lnTo>
                    <a:pt x="13632831" y="6678323"/>
                  </a:lnTo>
                  <a:lnTo>
                    <a:pt x="0" y="6678323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 l="19690" r="23302"/>
          <a:stretch>
            <a:fillRect/>
          </a:stretch>
        </p:blipFill>
        <p:spPr>
          <a:xfrm>
            <a:off x="1667827" y="0"/>
            <a:ext cx="7819073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878689" y="441961"/>
            <a:ext cx="4945921" cy="238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nie samą nauką żyje student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9753531" y="4486275"/>
            <a:ext cx="6380611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800"/>
              </a:lnSpc>
              <a:buFont typeface="Arial"/>
              <a:buChar char="•"/>
            </a:pPr>
            <a:r>
              <a:rPr lang="en-US" sz="3000" spc="60">
                <a:solidFill>
                  <a:srgbClr val="FFFFFF"/>
                </a:solidFill>
                <a:latin typeface="Libre Franklin Bold Bold"/>
              </a:rPr>
              <a:t>Koło Naukowe Produkcji i Bezpieczeństwa Żywności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137" y="3365847"/>
            <a:ext cx="7096991" cy="47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>
                <a:solidFill>
                  <a:srgbClr val="1546BA"/>
                </a:solidFill>
                <a:latin typeface="Libre Franklin Bold Bold"/>
              </a:rPr>
              <a:t>Studenckie Koła Naukowe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16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86894" y="7733912"/>
            <a:ext cx="6805681" cy="186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 spc="60">
                <a:solidFill>
                  <a:srgbClr val="FFFFFF"/>
                </a:solidFill>
                <a:latin typeface="Libre Franklin Bold Bold"/>
              </a:rPr>
              <a:t>Koło Naukowe Ekonomistów</a:t>
            </a:r>
          </a:p>
          <a:p>
            <a:pPr algn="ctr">
              <a:lnSpc>
                <a:spcPts val="2079"/>
              </a:lnSpc>
            </a:pPr>
            <a:endParaRPr lang="en-US" sz="3000" spc="60">
              <a:solidFill>
                <a:srgbClr val="FFFFFF"/>
              </a:solidFill>
              <a:latin typeface="Libre Franklin Bold Bold"/>
            </a:endParaRPr>
          </a:p>
          <a:p>
            <a:pPr algn="ctr">
              <a:lnSpc>
                <a:spcPts val="4000"/>
              </a:lnSpc>
            </a:pPr>
            <a:r>
              <a:rPr lang="en-US" sz="2499" spc="49">
                <a:solidFill>
                  <a:srgbClr val="FFFFFF"/>
                </a:solidFill>
                <a:latin typeface="Libre Franklin Bold Bold"/>
              </a:rPr>
              <a:t>członkami koła są studenci różnych kierunków, w tym PiBŻ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01516" y="6103119"/>
            <a:ext cx="7654252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Libre Franklin Bold"/>
              </a:rPr>
              <a:t>    Prezes: Patryk Szelc (III PiBŻ)</a:t>
            </a:r>
          </a:p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Libre Franklin Bold"/>
              </a:rPr>
              <a:t>    Z-ca prezesa: Marlena Wolanin (III PiBŻ)</a:t>
            </a:r>
          </a:p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Libre Franklin Bold"/>
              </a:rPr>
              <a:t>    Członek Zarządu: Piotr Wołczański (II PiBŻ)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099635" y="1216748"/>
            <a:ext cx="9502526" cy="4753550"/>
            <a:chOff x="0" y="0"/>
            <a:chExt cx="8709163" cy="43566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09163" cy="4356677"/>
            </a:xfrm>
            <a:custGeom>
              <a:avLst/>
              <a:gdLst/>
              <a:ahLst/>
              <a:cxnLst/>
              <a:rect l="l" t="t" r="r" b="b"/>
              <a:pathLst>
                <a:path w="8709163" h="4356677">
                  <a:moveTo>
                    <a:pt x="0" y="0"/>
                  </a:moveTo>
                  <a:lnTo>
                    <a:pt x="8709163" y="0"/>
                  </a:lnTo>
                  <a:lnTo>
                    <a:pt x="8709163" y="4356677"/>
                  </a:lnTo>
                  <a:lnTo>
                    <a:pt x="0" y="4356677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56086" y="6125736"/>
            <a:ext cx="4790069" cy="3592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099635" y="6125736"/>
            <a:ext cx="2694414" cy="35925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078161" y="6125736"/>
            <a:ext cx="4790069" cy="35925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1747590" y="1216748"/>
            <a:ext cx="6338066" cy="47535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 l="19419" t="16259" r="56561" b="8798"/>
          <a:stretch>
            <a:fillRect/>
          </a:stretch>
        </p:blipFill>
        <p:spPr>
          <a:xfrm>
            <a:off x="15109658" y="6125736"/>
            <a:ext cx="1507589" cy="359255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357290" y="1568508"/>
            <a:ext cx="8987218" cy="394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spc="56">
                <a:solidFill>
                  <a:srgbClr val="FFFFFF"/>
                </a:solidFill>
                <a:latin typeface="Libre Franklin Bold"/>
              </a:rPr>
              <a:t>W ramach działalności kół naukowych:</a:t>
            </a:r>
          </a:p>
          <a:p>
            <a:pPr marL="604520" lvl="1" indent="-302260">
              <a:lnSpc>
                <a:spcPts val="4480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Libre Franklin Bold"/>
              </a:rPr>
              <a:t>prowadzimy badania  i uczestniczymy w konferencjach naukowych</a:t>
            </a:r>
          </a:p>
          <a:p>
            <a:pPr marL="604520" lvl="1" indent="-302260">
              <a:lnSpc>
                <a:spcPts val="4480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Libre Franklin Bold"/>
              </a:rPr>
              <a:t>poznajemy specjalistów z różnych branż rolno-spożywczych</a:t>
            </a:r>
          </a:p>
          <a:p>
            <a:pPr marL="604520" lvl="1" indent="-302260" algn="l">
              <a:lnSpc>
                <a:spcPts val="4480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Libre Franklin Bold"/>
              </a:rPr>
              <a:t>współorganizujemy wydarzenia popularyzujące wiedzę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17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841981" y="1216748"/>
            <a:ext cx="9502526" cy="3063665"/>
            <a:chOff x="0" y="0"/>
            <a:chExt cx="8709163" cy="28078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09163" cy="2807880"/>
            </a:xfrm>
            <a:custGeom>
              <a:avLst/>
              <a:gdLst/>
              <a:ahLst/>
              <a:cxnLst/>
              <a:rect l="l" t="t" r="r" b="b"/>
              <a:pathLst>
                <a:path w="8709163" h="2807880">
                  <a:moveTo>
                    <a:pt x="0" y="0"/>
                  </a:moveTo>
                  <a:lnTo>
                    <a:pt x="8709163" y="0"/>
                  </a:lnTo>
                  <a:lnTo>
                    <a:pt x="8709163" y="2807880"/>
                  </a:lnTo>
                  <a:lnTo>
                    <a:pt x="0" y="2807880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747590" y="-137147"/>
            <a:ext cx="7269344" cy="35352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/>
          <a:srcRect t="4465" b="4465"/>
          <a:stretch>
            <a:fillRect/>
          </a:stretch>
        </p:blipFill>
        <p:spPr>
          <a:xfrm>
            <a:off x="11747590" y="3602329"/>
            <a:ext cx="6959698" cy="308234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841981" y="4637011"/>
            <a:ext cx="9502526" cy="462128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1747590" y="6947655"/>
            <a:ext cx="7437025" cy="361625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099635" y="1422700"/>
            <a:ext cx="8987218" cy="249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4000" spc="80">
                <a:solidFill>
                  <a:srgbClr val="FFFFFF"/>
                </a:solidFill>
                <a:latin typeface="Libre Franklin Bold"/>
              </a:rPr>
              <a:t>Studencka Bomba Witaminowa</a:t>
            </a:r>
          </a:p>
          <a:p>
            <a:pPr algn="ctr">
              <a:lnSpc>
                <a:spcPts val="4479"/>
              </a:lnSpc>
            </a:pPr>
            <a:endParaRPr lang="en-US" sz="4000" spc="80">
              <a:solidFill>
                <a:srgbClr val="FFFFFF"/>
              </a:solidFill>
              <a:latin typeface="Libre Franklin Bold"/>
            </a:endParaRPr>
          </a:p>
          <a:p>
            <a:pPr algn="ctr">
              <a:lnSpc>
                <a:spcPts val="4479"/>
              </a:lnSpc>
            </a:pPr>
            <a:r>
              <a:rPr lang="en-US" sz="2799" spc="55">
                <a:solidFill>
                  <a:srgbClr val="FFFFFF"/>
                </a:solidFill>
                <a:latin typeface="Libre Franklin Bold"/>
              </a:rPr>
              <a:t>konkurs dedykowany </a:t>
            </a:r>
          </a:p>
          <a:p>
            <a:pPr algn="ctr">
              <a:lnSpc>
                <a:spcPts val="4480"/>
              </a:lnSpc>
            </a:pPr>
            <a:r>
              <a:rPr lang="en-US" sz="2799" spc="55">
                <a:solidFill>
                  <a:srgbClr val="FFFFFF"/>
                </a:solidFill>
                <a:latin typeface="Libre Franklin Bold"/>
              </a:rPr>
              <a:t>uczniom szkół średnich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7700" y="9535203"/>
            <a:ext cx="658470" cy="18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18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296026" y="3126205"/>
            <a:ext cx="4952513" cy="65920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144000" y="548820"/>
            <a:ext cx="3250414" cy="2438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487392" y="3126205"/>
            <a:ext cx="4944062" cy="659208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/>
          <a:srcRect b="3437"/>
          <a:stretch>
            <a:fillRect/>
          </a:stretch>
        </p:blipFill>
        <p:spPr>
          <a:xfrm>
            <a:off x="12592050" y="565786"/>
            <a:ext cx="4667250" cy="33801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2623132" y="4068679"/>
            <a:ext cx="4636168" cy="347712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96266" y="994411"/>
            <a:ext cx="7479081" cy="159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FFFFFF"/>
                </a:solidFill>
                <a:latin typeface="Montserrat Semi-Bold Bold"/>
              </a:rPr>
              <a:t>kierunek PiBŻ tworzą studenci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700" y="9535203"/>
            <a:ext cx="658470" cy="18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19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39786" y="372238"/>
            <a:ext cx="14991164" cy="10741024"/>
            <a:chOff x="0" y="0"/>
            <a:chExt cx="7457157" cy="534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57157" cy="5342981"/>
            </a:xfrm>
            <a:custGeom>
              <a:avLst/>
              <a:gdLst/>
              <a:ahLst/>
              <a:cxnLst/>
              <a:rect l="l" t="t" r="r" b="b"/>
              <a:pathLst>
                <a:path w="7457157" h="5342981">
                  <a:moveTo>
                    <a:pt x="0" y="0"/>
                  </a:moveTo>
                  <a:lnTo>
                    <a:pt x="7457157" y="0"/>
                  </a:lnTo>
                  <a:lnTo>
                    <a:pt x="7457157" y="5342981"/>
                  </a:lnTo>
                  <a:lnTo>
                    <a:pt x="0" y="5342981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255027" y="419863"/>
            <a:ext cx="8004273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spc="67">
                <a:solidFill>
                  <a:srgbClr val="FFFFFF"/>
                </a:solidFill>
                <a:latin typeface="Montserrat Semi-Bold Bold"/>
              </a:rPr>
              <a:t>Witamy </a:t>
            </a:r>
          </a:p>
          <a:p>
            <a:pPr>
              <a:lnSpc>
                <a:spcPts val="5040"/>
              </a:lnSpc>
            </a:pPr>
            <a:r>
              <a:rPr lang="en-US" sz="4200" spc="67">
                <a:solidFill>
                  <a:srgbClr val="FFFFFF"/>
                </a:solidFill>
                <a:latin typeface="Montserrat Semi-Bold Bold"/>
              </a:rPr>
              <a:t>na Dniach Otwartych </a:t>
            </a:r>
          </a:p>
          <a:p>
            <a:pPr>
              <a:lnSpc>
                <a:spcPts val="5040"/>
              </a:lnSpc>
            </a:pPr>
            <a:r>
              <a:rPr lang="en-US" sz="4200" spc="67">
                <a:solidFill>
                  <a:srgbClr val="FFFFFF"/>
                </a:solidFill>
                <a:latin typeface="Montserrat Semi-Bold Bold"/>
              </a:rPr>
              <a:t>kierunku  Produkcja </a:t>
            </a:r>
          </a:p>
          <a:p>
            <a:pPr>
              <a:lnSpc>
                <a:spcPts val="5040"/>
              </a:lnSpc>
            </a:pPr>
            <a:r>
              <a:rPr lang="en-US" sz="4200" spc="67">
                <a:solidFill>
                  <a:srgbClr val="FFFFFF"/>
                </a:solidFill>
                <a:latin typeface="Montserrat Semi-Bold Bold"/>
              </a:rPr>
              <a:t>i Bezpieczeństwo Żywności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03265" y="3670942"/>
            <a:ext cx="693525" cy="449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24"/>
              </a:lnSpc>
            </a:pPr>
            <a:r>
              <a:rPr lang="en-US" sz="2409">
                <a:solidFill>
                  <a:srgbClr val="FFFFFF"/>
                </a:solidFill>
                <a:latin typeface="Libre Franklin Bold"/>
              </a:rPr>
              <a:t>01</a:t>
            </a:r>
          </a:p>
          <a:p>
            <a:pPr algn="r">
              <a:lnSpc>
                <a:spcPts val="6024"/>
              </a:lnSpc>
            </a:pPr>
            <a:r>
              <a:rPr lang="en-US" sz="1204">
                <a:solidFill>
                  <a:srgbClr val="FFFFFF"/>
                </a:solidFill>
                <a:latin typeface="Arimo"/>
              </a:rPr>
              <a:t>02</a:t>
            </a:r>
          </a:p>
          <a:p>
            <a:pPr algn="r">
              <a:lnSpc>
                <a:spcPts val="6024"/>
              </a:lnSpc>
            </a:pPr>
            <a:r>
              <a:rPr lang="en-US" sz="2409">
                <a:solidFill>
                  <a:srgbClr val="FFFFFF"/>
                </a:solidFill>
                <a:latin typeface="Libre Franklin Bold"/>
              </a:rPr>
              <a:t>03</a:t>
            </a:r>
          </a:p>
          <a:p>
            <a:pPr algn="r">
              <a:lnSpc>
                <a:spcPts val="6024"/>
              </a:lnSpc>
            </a:pPr>
            <a:r>
              <a:rPr lang="en-US" sz="2409">
                <a:solidFill>
                  <a:srgbClr val="FFFFFF"/>
                </a:solidFill>
                <a:latin typeface="Libre Franklin Bold"/>
              </a:rPr>
              <a:t>04</a:t>
            </a:r>
          </a:p>
          <a:p>
            <a:pPr algn="r">
              <a:lnSpc>
                <a:spcPts val="6024"/>
              </a:lnSpc>
            </a:pPr>
            <a:r>
              <a:rPr lang="en-US" sz="2409">
                <a:solidFill>
                  <a:srgbClr val="FFFFFF"/>
                </a:solidFill>
                <a:latin typeface="Libre Franklin Bold"/>
              </a:rPr>
              <a:t>05</a:t>
            </a:r>
          </a:p>
          <a:p>
            <a:pPr algn="r">
              <a:lnSpc>
                <a:spcPts val="6024"/>
              </a:lnSpc>
            </a:pPr>
            <a:r>
              <a:rPr lang="en-US" sz="2409">
                <a:solidFill>
                  <a:srgbClr val="FFFFFF"/>
                </a:solidFill>
                <a:latin typeface="Libre Franklin Bold"/>
              </a:rPr>
              <a:t>06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55027" y="4465177"/>
            <a:ext cx="7202167" cy="494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99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Libre Franklin Bold Bold"/>
              </a:rPr>
              <a:t>Przywitanie - dr inż. Barbara Krochmal-Marczak, kierownik kierunku PiBŻ</a:t>
            </a:r>
          </a:p>
          <a:p>
            <a:pPr marL="518160" lvl="1" indent="-259080">
              <a:lnSpc>
                <a:spcPts val="599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Libre Franklin Bold Bold"/>
              </a:rPr>
              <a:t>Film promocyjny (3,13 min.)</a:t>
            </a:r>
          </a:p>
          <a:p>
            <a:pPr marL="518160" lvl="1" indent="-259080">
              <a:lnSpc>
                <a:spcPts val="599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Libre Franklin Bold Bold"/>
              </a:rPr>
              <a:t>Prezentacja kierunku</a:t>
            </a:r>
          </a:p>
          <a:p>
            <a:pPr marL="518160" lvl="1" indent="-259080">
              <a:lnSpc>
                <a:spcPts val="299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Libre Franklin Bold Bold"/>
              </a:rPr>
              <a:t>Wykład "Bezpieczeństwo żywności w łańcuchu żywności" - dr hab. inż. Barbara Krzysztofik prof. KPU</a:t>
            </a:r>
          </a:p>
          <a:p>
            <a:pPr marL="518160" lvl="1" indent="-259080">
              <a:lnSpc>
                <a:spcPts val="6000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Libre Franklin Bold Bold"/>
              </a:rPr>
              <a:t>Pytania do Studentów kierunku PiBŻ</a:t>
            </a:r>
          </a:p>
          <a:p>
            <a:pPr marL="518160" lvl="1" indent="-259080">
              <a:lnSpc>
                <a:spcPts val="30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Libre Franklin Bold Bold"/>
              </a:rPr>
              <a:t>Podziękowanie Uczniom i Nauczycielom za uczestnictwo w spotkaniu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55027" y="3499320"/>
            <a:ext cx="6274313" cy="47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>
                <a:solidFill>
                  <a:srgbClr val="FFFFFF"/>
                </a:solidFill>
                <a:latin typeface="Libre Franklin Bold Bold"/>
              </a:rPr>
              <a:t>Program spotkania</a:t>
            </a:r>
          </a:p>
        </p:txBody>
      </p:sp>
      <p:sp>
        <p:nvSpPr>
          <p:cNvPr id="18" name="TextBox 18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700" y="9542247"/>
            <a:ext cx="658470" cy="17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02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/>
          <a:srcRect l="3208" r="3208"/>
          <a:stretch>
            <a:fillRect/>
          </a:stretch>
        </p:blipFill>
        <p:spPr>
          <a:xfrm>
            <a:off x="1791656" y="-134539"/>
            <a:ext cx="6879841" cy="104215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5175" y="-86668"/>
            <a:ext cx="7701599" cy="10741024"/>
            <a:chOff x="0" y="0"/>
            <a:chExt cx="3831059" cy="534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1059" cy="5342981"/>
            </a:xfrm>
            <a:custGeom>
              <a:avLst/>
              <a:gdLst/>
              <a:ahLst/>
              <a:cxnLst/>
              <a:rect l="l" t="t" r="r" b="b"/>
              <a:pathLst>
                <a:path w="3831059" h="5342981">
                  <a:moveTo>
                    <a:pt x="0" y="0"/>
                  </a:moveTo>
                  <a:lnTo>
                    <a:pt x="3831059" y="0"/>
                  </a:lnTo>
                  <a:lnTo>
                    <a:pt x="3831059" y="5342981"/>
                  </a:lnTo>
                  <a:lnTo>
                    <a:pt x="0" y="5342981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 rot="-5400000">
            <a:off x="16839965" y="8706155"/>
            <a:ext cx="1838699" cy="185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Kółko Naukowe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94184" y="2564731"/>
            <a:ext cx="5519910" cy="73598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286752" y="2564731"/>
            <a:ext cx="2433630" cy="32448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881822" y="2564731"/>
            <a:ext cx="5931796" cy="32448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321209" y="5967357"/>
            <a:ext cx="2961665" cy="395725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0467203" y="5967357"/>
            <a:ext cx="7031415" cy="395725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181464" y="820514"/>
            <a:ext cx="15077836" cy="138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4900" spc="78">
                <a:solidFill>
                  <a:srgbClr val="1546BA"/>
                </a:solidFill>
                <a:latin typeface="Montserrat Semi-Bold Bold"/>
              </a:rPr>
              <a:t>studiowanie pozwala nam </a:t>
            </a:r>
            <a:r>
              <a:rPr lang="en-US" sz="4900" spc="78">
                <a:solidFill>
                  <a:srgbClr val="FFFFFF"/>
                </a:solidFill>
                <a:latin typeface="Montserrat Semi-Bold Bold"/>
              </a:rPr>
              <a:t>rozwijać swoje </a:t>
            </a:r>
            <a:r>
              <a:rPr lang="en-US" sz="4900" spc="78">
                <a:solidFill>
                  <a:srgbClr val="1546BA"/>
                </a:solidFill>
                <a:latin typeface="Montserrat Semi-Bold Bold"/>
              </a:rPr>
              <a:t>pasje turystyczne i  przyro</a:t>
            </a:r>
            <a:r>
              <a:rPr lang="en-US" sz="4900" spc="78">
                <a:solidFill>
                  <a:srgbClr val="FFFFFF"/>
                </a:solidFill>
                <a:latin typeface="Montserrat Semi-Bold Bold"/>
              </a:rPr>
              <a:t>dnicze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7700" y="9535203"/>
            <a:ext cx="658470" cy="18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20</a:t>
            </a:r>
          </a:p>
        </p:txBody>
      </p:sp>
      <p:sp>
        <p:nvSpPr>
          <p:cNvPr id="23" name="TextBox 23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8175801" y="1110614"/>
            <a:ext cx="7949483" cy="3626536"/>
            <a:chOff x="0" y="0"/>
            <a:chExt cx="4437469" cy="20243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37469" cy="2024363"/>
            </a:xfrm>
            <a:custGeom>
              <a:avLst/>
              <a:gdLst/>
              <a:ahLst/>
              <a:cxnLst/>
              <a:rect l="l" t="t" r="r" b="b"/>
              <a:pathLst>
                <a:path w="4437469" h="2024363">
                  <a:moveTo>
                    <a:pt x="0" y="0"/>
                  </a:moveTo>
                  <a:lnTo>
                    <a:pt x="4437469" y="0"/>
                  </a:lnTo>
                  <a:lnTo>
                    <a:pt x="4437469" y="2024363"/>
                  </a:lnTo>
                  <a:lnTo>
                    <a:pt x="0" y="2024363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175801" y="5309728"/>
            <a:ext cx="7949483" cy="3644146"/>
            <a:chOff x="0" y="0"/>
            <a:chExt cx="4437469" cy="20341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37469" cy="2034193"/>
            </a:xfrm>
            <a:custGeom>
              <a:avLst/>
              <a:gdLst/>
              <a:ahLst/>
              <a:cxnLst/>
              <a:rect l="l" t="t" r="r" b="b"/>
              <a:pathLst>
                <a:path w="4437469" h="2034193">
                  <a:moveTo>
                    <a:pt x="0" y="0"/>
                  </a:moveTo>
                  <a:lnTo>
                    <a:pt x="4437469" y="0"/>
                  </a:lnTo>
                  <a:lnTo>
                    <a:pt x="4437469" y="2034193"/>
                  </a:lnTo>
                  <a:lnTo>
                    <a:pt x="0" y="2034193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65870" y="3896236"/>
            <a:ext cx="3824903" cy="58231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868784" y="1110614"/>
            <a:ext cx="5112143" cy="26803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822452" y="3897355"/>
            <a:ext cx="4706697" cy="58231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0697791" y="3897355"/>
            <a:ext cx="4351997" cy="582093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47700" y="9535203"/>
            <a:ext cx="658470" cy="18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21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40091" y="2278087"/>
            <a:ext cx="7220902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Libre Franklin Bold"/>
              </a:rPr>
              <a:t>studiowanie nas nakręca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8175801" y="1110614"/>
            <a:ext cx="7949483" cy="7843260"/>
            <a:chOff x="0" y="0"/>
            <a:chExt cx="4437469" cy="437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37469" cy="4378175"/>
            </a:xfrm>
            <a:custGeom>
              <a:avLst/>
              <a:gdLst/>
              <a:ahLst/>
              <a:cxnLst/>
              <a:rect l="l" t="t" r="r" b="b"/>
              <a:pathLst>
                <a:path w="4437469" h="4378175">
                  <a:moveTo>
                    <a:pt x="0" y="0"/>
                  </a:moveTo>
                  <a:lnTo>
                    <a:pt x="4437469" y="0"/>
                  </a:lnTo>
                  <a:lnTo>
                    <a:pt x="4437469" y="4378175"/>
                  </a:lnTo>
                  <a:lnTo>
                    <a:pt x="0" y="4378175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70683" y="1110614"/>
            <a:ext cx="5888478" cy="78432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175801" y="2923882"/>
            <a:ext cx="4522494" cy="60299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3098870" y="2923882"/>
            <a:ext cx="3031529" cy="604793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47700" y="9535203"/>
            <a:ext cx="658470" cy="18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22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94049" y="1736666"/>
            <a:ext cx="611298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Libre Franklin Bold"/>
              </a:rPr>
              <a:t>tworzymy arcydzieła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5175" y="-86668"/>
            <a:ext cx="7701599" cy="10741024"/>
            <a:chOff x="0" y="0"/>
            <a:chExt cx="3831059" cy="534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1059" cy="5342981"/>
            </a:xfrm>
            <a:custGeom>
              <a:avLst/>
              <a:gdLst/>
              <a:ahLst/>
              <a:cxnLst/>
              <a:rect l="l" t="t" r="r" b="b"/>
              <a:pathLst>
                <a:path w="3831059" h="5342981">
                  <a:moveTo>
                    <a:pt x="0" y="0"/>
                  </a:moveTo>
                  <a:lnTo>
                    <a:pt x="3831059" y="0"/>
                  </a:lnTo>
                  <a:lnTo>
                    <a:pt x="3831059" y="5342981"/>
                  </a:lnTo>
                  <a:lnTo>
                    <a:pt x="0" y="5342981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 rot="-5400000">
            <a:off x="16839965" y="8706155"/>
            <a:ext cx="1838699" cy="185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Kółko Naukowe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9462" y="3266917"/>
            <a:ext cx="4942182" cy="66410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906093" y="3266917"/>
            <a:ext cx="5357492" cy="66410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/>
          <a:srcRect t="52969" r="67275"/>
          <a:stretch>
            <a:fillRect/>
          </a:stretch>
        </p:blipFill>
        <p:spPr>
          <a:xfrm>
            <a:off x="12452428" y="5851202"/>
            <a:ext cx="4881449" cy="40567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2930864" y="393516"/>
            <a:ext cx="3924576" cy="523276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141359" y="613411"/>
            <a:ext cx="8701099" cy="208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4900" spc="78">
                <a:solidFill>
                  <a:srgbClr val="1546BA"/>
                </a:solidFill>
                <a:latin typeface="Montserrat Semi-Bold Bold"/>
              </a:rPr>
              <a:t>studiujemy bo rozumiemy znaczenie bezpiecznej żywności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23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 l="10772" r="10772"/>
          <a:stretch>
            <a:fillRect/>
          </a:stretch>
        </p:blipFill>
        <p:spPr>
          <a:xfrm>
            <a:off x="2070100" y="3645077"/>
            <a:ext cx="6417775" cy="55523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861713" y="4545084"/>
            <a:ext cx="7737713" cy="4652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0" y="1215389"/>
            <a:ext cx="7707805" cy="154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6"/>
              </a:lnSpc>
            </a:pPr>
            <a:r>
              <a:rPr lang="en-US" sz="5906" spc="94">
                <a:solidFill>
                  <a:srgbClr val="011C5D"/>
                </a:solidFill>
                <a:latin typeface="Montserrat Semi-Bold Bold"/>
              </a:rPr>
              <a:t>zdobądź</a:t>
            </a:r>
          </a:p>
          <a:p>
            <a:pPr>
              <a:lnSpc>
                <a:spcPts val="5906"/>
              </a:lnSpc>
            </a:pPr>
            <a:r>
              <a:rPr lang="en-US" sz="5906" spc="94">
                <a:solidFill>
                  <a:srgbClr val="011C5D"/>
                </a:solidFill>
                <a:latin typeface="Montserrat Semi-Bold Bold"/>
              </a:rPr>
              <a:t>zawód przyszłości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28382" y="2983310"/>
            <a:ext cx="6527336" cy="145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9"/>
              </a:lnSpc>
            </a:pPr>
            <a:r>
              <a:rPr lang="en-US" sz="3641">
                <a:solidFill>
                  <a:srgbClr val="1546BA"/>
                </a:solidFill>
                <a:latin typeface="Libre Franklin Bold Bold"/>
              </a:rPr>
              <a:t>zapraszamy na stronę www</a:t>
            </a:r>
          </a:p>
          <a:p>
            <a:pPr>
              <a:lnSpc>
                <a:spcPts val="2689"/>
              </a:lnSpc>
            </a:pPr>
            <a:endParaRPr lang="en-US" sz="3641">
              <a:solidFill>
                <a:srgbClr val="1546BA"/>
              </a:solidFill>
              <a:latin typeface="Libre Franklin Bold Bold"/>
            </a:endParaRPr>
          </a:p>
          <a:p>
            <a:pPr>
              <a:lnSpc>
                <a:spcPts val="4369"/>
              </a:lnSpc>
            </a:pPr>
            <a:r>
              <a:rPr lang="en-US" sz="3641">
                <a:solidFill>
                  <a:srgbClr val="1546BA"/>
                </a:solidFill>
                <a:latin typeface="Libre Franklin Bold Bold"/>
              </a:rPr>
              <a:t>https://kpu.krosno.pl/pibz/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0100" y="1590457"/>
            <a:ext cx="7707805" cy="79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6"/>
              </a:lnSpc>
            </a:pPr>
            <a:r>
              <a:rPr lang="en-US" sz="5906" spc="94">
                <a:solidFill>
                  <a:srgbClr val="011C5D"/>
                </a:solidFill>
                <a:latin typeface="Montserrat Semi-Bold Bold"/>
              </a:rPr>
              <a:t>podążaj z nami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85249" y="4670536"/>
            <a:ext cx="7707326" cy="318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2599">
                <a:solidFill>
                  <a:srgbClr val="1546BA"/>
                </a:solidFill>
                <a:latin typeface="Libre Franklin Bold Bold"/>
              </a:rPr>
              <a:t>https://www.facebook.com/pibz.pwsz.krosno</a:t>
            </a:r>
          </a:p>
          <a:p>
            <a:pPr>
              <a:lnSpc>
                <a:spcPts val="6500"/>
              </a:lnSpc>
            </a:pPr>
            <a:r>
              <a:rPr lang="en-US" sz="2599">
                <a:solidFill>
                  <a:srgbClr val="1546BA"/>
                </a:solidFill>
                <a:latin typeface="Libre Franklin Bold Bold"/>
              </a:rPr>
              <a:t>https://www.instagram.com/pibzkrosno/</a:t>
            </a:r>
          </a:p>
          <a:p>
            <a:pPr>
              <a:lnSpc>
                <a:spcPts val="6500"/>
              </a:lnSpc>
            </a:pPr>
            <a:r>
              <a:rPr lang="en-US" sz="2600">
                <a:solidFill>
                  <a:srgbClr val="1546BA"/>
                </a:solidFill>
                <a:latin typeface="Libre Franklin Bold Bold"/>
              </a:rPr>
              <a:t>https://twitter.com/IZywnosci</a:t>
            </a:r>
          </a:p>
          <a:p>
            <a:pPr>
              <a:lnSpc>
                <a:spcPts val="6500"/>
              </a:lnSpc>
            </a:pPr>
            <a:r>
              <a:rPr lang="en-US" sz="2600">
                <a:solidFill>
                  <a:srgbClr val="1546BA"/>
                </a:solidFill>
                <a:latin typeface="Libre Franklin Bold Bold"/>
              </a:rPr>
              <a:t>https://www.tiktok.com/@pibz1?lang=pl-PL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070100" y="3645077"/>
            <a:ext cx="6417775" cy="555230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0" y="1215389"/>
            <a:ext cx="7707805" cy="154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6"/>
              </a:lnSpc>
            </a:pPr>
            <a:r>
              <a:rPr lang="en-US" sz="5906" spc="94">
                <a:solidFill>
                  <a:srgbClr val="011C5D"/>
                </a:solidFill>
                <a:latin typeface="Montserrat Semi-Bold Bold"/>
              </a:rPr>
              <a:t>zdobądź</a:t>
            </a:r>
          </a:p>
          <a:p>
            <a:pPr>
              <a:lnSpc>
                <a:spcPts val="5906"/>
              </a:lnSpc>
            </a:pPr>
            <a:r>
              <a:rPr lang="en-US" sz="5906" spc="94">
                <a:solidFill>
                  <a:srgbClr val="011C5D"/>
                </a:solidFill>
                <a:latin typeface="Montserrat Semi-Bold Bold"/>
              </a:rPr>
              <a:t>zawód przyszłości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3766106"/>
            <a:ext cx="6274313" cy="47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>
                <a:solidFill>
                  <a:srgbClr val="1546BA"/>
                </a:solidFill>
                <a:latin typeface="Libre Franklin Bold Bold"/>
              </a:rPr>
              <a:t>zapraszamy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0100" y="1590457"/>
            <a:ext cx="7707805" cy="79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6"/>
              </a:lnSpc>
            </a:pPr>
            <a:r>
              <a:rPr lang="en-US" sz="5906" spc="94">
                <a:solidFill>
                  <a:srgbClr val="011C5D"/>
                </a:solidFill>
                <a:latin typeface="Montserrat Semi-Bold Bold"/>
              </a:rPr>
              <a:t>podążaj z nami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2670" y="1137434"/>
            <a:ext cx="13105261" cy="170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0"/>
              </a:lnSpc>
            </a:pPr>
            <a:r>
              <a:rPr lang="en-US" sz="6000" spc="96">
                <a:solidFill>
                  <a:srgbClr val="011C5D"/>
                </a:solidFill>
                <a:latin typeface="Montserrat Semi-Bold Bold"/>
              </a:rPr>
              <a:t>Kierunek z certyfikatem STUDIA Z PRZYSZŁOŚCIĄ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4218288" y="2901342"/>
            <a:ext cx="3059286" cy="63569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/>
          <a:srcRect t="908"/>
          <a:stretch>
            <a:fillRect/>
          </a:stretch>
        </p:blipFill>
        <p:spPr>
          <a:xfrm>
            <a:off x="647700" y="4288561"/>
            <a:ext cx="13248004" cy="496973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47700" y="9542247"/>
            <a:ext cx="658470" cy="17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 l="26527" r="18911"/>
          <a:stretch>
            <a:fillRect/>
          </a:stretch>
        </p:blipFill>
        <p:spPr>
          <a:xfrm>
            <a:off x="9567210" y="0"/>
            <a:ext cx="7483531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609209" y="2556248"/>
            <a:ext cx="5883847" cy="180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7"/>
              </a:lnSpc>
            </a:pPr>
            <a:r>
              <a:rPr lang="en-US" sz="4250" spc="68">
                <a:solidFill>
                  <a:srgbClr val="011C5D"/>
                </a:solidFill>
                <a:latin typeface="Montserrat Semi-Bold Bold"/>
              </a:rPr>
              <a:t>Produkcja i bezpieczeństwo żywności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09209" y="5803799"/>
            <a:ext cx="6324002" cy="300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499" spc="49">
                <a:solidFill>
                  <a:srgbClr val="1546BA"/>
                </a:solidFill>
                <a:latin typeface="Libre Franklin Light Bold"/>
              </a:rPr>
              <a:t>kluczowy dla gospodarki rynkowej, </a:t>
            </a:r>
          </a:p>
          <a:p>
            <a:pPr marL="0" lvl="0" indent="0" algn="l">
              <a:lnSpc>
                <a:spcPts val="4000"/>
              </a:lnSpc>
              <a:spcBef>
                <a:spcPct val="0"/>
              </a:spcBef>
            </a:pPr>
            <a:r>
              <a:rPr lang="en-US" sz="2499" spc="49">
                <a:solidFill>
                  <a:srgbClr val="1546BA"/>
                </a:solidFill>
                <a:latin typeface="Libre Franklin Light Bold"/>
              </a:rPr>
              <a:t>na którym kształcimy specjalistów odpowiedzialnych za wytwarzanie, zarządzanie oraz kontrolę bezpiecznych, wysokiej jakości surowców i produktów żywnościowych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09209" y="4926330"/>
            <a:ext cx="5883847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>
                <a:solidFill>
                  <a:srgbClr val="1546BA"/>
                </a:solidFill>
                <a:latin typeface="Libre Franklin Light Bold"/>
              </a:rPr>
              <a:t>to nowoczesny kierunek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7700" y="9542247"/>
            <a:ext cx="658470" cy="17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04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383537" y="3242235"/>
            <a:ext cx="2909598" cy="953526"/>
            <a:chOff x="0" y="0"/>
            <a:chExt cx="29310222" cy="96054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310223" cy="9605470"/>
            </a:xfrm>
            <a:custGeom>
              <a:avLst/>
              <a:gdLst/>
              <a:ahLst/>
              <a:cxnLst/>
              <a:rect l="l" t="t" r="r" b="b"/>
              <a:pathLst>
                <a:path w="29310223" h="9605470">
                  <a:moveTo>
                    <a:pt x="0" y="0"/>
                  </a:moveTo>
                  <a:lnTo>
                    <a:pt x="0" y="9605470"/>
                  </a:lnTo>
                  <a:lnTo>
                    <a:pt x="29310223" y="9605470"/>
                  </a:lnTo>
                  <a:lnTo>
                    <a:pt x="29310223" y="0"/>
                  </a:lnTo>
                  <a:lnTo>
                    <a:pt x="0" y="0"/>
                  </a:lnTo>
                  <a:close/>
                  <a:moveTo>
                    <a:pt x="29249263" y="9544510"/>
                  </a:moveTo>
                  <a:lnTo>
                    <a:pt x="59690" y="9544510"/>
                  </a:lnTo>
                  <a:lnTo>
                    <a:pt x="59690" y="59690"/>
                  </a:lnTo>
                  <a:lnTo>
                    <a:pt x="29249263" y="59690"/>
                  </a:lnTo>
                  <a:lnTo>
                    <a:pt x="29249263" y="95445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168571" y="3539114"/>
            <a:ext cx="2077236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Montserrat Semi-Bold Bold"/>
              </a:rPr>
              <a:t>Moduł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383537" y="4364093"/>
            <a:ext cx="2909598" cy="953526"/>
            <a:chOff x="0" y="0"/>
            <a:chExt cx="29310222" cy="96054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9310223" cy="9605470"/>
            </a:xfrm>
            <a:custGeom>
              <a:avLst/>
              <a:gdLst/>
              <a:ahLst/>
              <a:cxnLst/>
              <a:rect l="l" t="t" r="r" b="b"/>
              <a:pathLst>
                <a:path w="29310223" h="9605470">
                  <a:moveTo>
                    <a:pt x="0" y="0"/>
                  </a:moveTo>
                  <a:lnTo>
                    <a:pt x="0" y="9605470"/>
                  </a:lnTo>
                  <a:lnTo>
                    <a:pt x="29310223" y="9605470"/>
                  </a:lnTo>
                  <a:lnTo>
                    <a:pt x="29310223" y="0"/>
                  </a:lnTo>
                  <a:lnTo>
                    <a:pt x="0" y="0"/>
                  </a:lnTo>
                  <a:close/>
                  <a:moveTo>
                    <a:pt x="29249263" y="9544510"/>
                  </a:moveTo>
                  <a:lnTo>
                    <a:pt x="59690" y="9544510"/>
                  </a:lnTo>
                  <a:lnTo>
                    <a:pt x="59690" y="59690"/>
                  </a:lnTo>
                  <a:lnTo>
                    <a:pt x="29249263" y="59690"/>
                  </a:lnTo>
                  <a:lnTo>
                    <a:pt x="29249263" y="95445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199161" y="4694336"/>
            <a:ext cx="2016056" cy="3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7"/>
              </a:lnSpc>
            </a:pPr>
            <a:r>
              <a:rPr lang="en-US" sz="2797">
                <a:solidFill>
                  <a:srgbClr val="FFFFFF"/>
                </a:solidFill>
                <a:latin typeface="Montserrat Semi-Bold Bold"/>
              </a:rPr>
              <a:t>Moduł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/>
          <a:srcRect l="6236"/>
          <a:stretch>
            <a:fillRect/>
          </a:stretch>
        </p:blipFill>
        <p:spPr>
          <a:xfrm>
            <a:off x="8665486" y="6028630"/>
            <a:ext cx="7065260" cy="348504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1482" y="3417961"/>
            <a:ext cx="407471" cy="55472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11482" y="4563493"/>
            <a:ext cx="407471" cy="5547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51908" y="4563493"/>
            <a:ext cx="407471" cy="5547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383537" y="6028630"/>
            <a:ext cx="5221037" cy="34850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5508101" y="4564631"/>
            <a:ext cx="822884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9"/>
              </a:lnSpc>
              <a:spcBef>
                <a:spcPct val="0"/>
              </a:spcBef>
            </a:pPr>
            <a:r>
              <a:rPr lang="en-US" sz="2499" spc="49">
                <a:solidFill>
                  <a:srgbClr val="FFFFFF"/>
                </a:solidFill>
                <a:latin typeface="Libre Franklin Bold Bold"/>
              </a:rPr>
              <a:t>Przedsiębiorczość w gospodarce żywnościowej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83537" y="1536509"/>
            <a:ext cx="10991835" cy="80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spc="89">
                <a:solidFill>
                  <a:srgbClr val="FFFFFF"/>
                </a:solidFill>
                <a:latin typeface="Montserrat Semi-Bold Bold"/>
              </a:rPr>
              <a:t>moduły do wyboru: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7700" y="9542247"/>
            <a:ext cx="658470" cy="17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05</a:t>
            </a:r>
          </a:p>
        </p:txBody>
      </p:sp>
      <p:sp>
        <p:nvSpPr>
          <p:cNvPr id="27" name="TextBox 27"/>
          <p:cNvSpPr txBox="1"/>
          <p:nvPr/>
        </p:nvSpPr>
        <p:spPr>
          <a:xfrm rot="-5400000">
            <a:off x="15062605" y="6928795"/>
            <a:ext cx="5354194" cy="2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rgbClr val="FFFFFF"/>
                </a:solidFill>
                <a:latin typeface="Libre Franklin Bold"/>
              </a:rPr>
              <a:t>Kierunek Produkcja i Bezpieczeństwo Żywności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508101" y="3585648"/>
            <a:ext cx="869898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Libre Franklin Bold"/>
              </a:rPr>
              <a:t>Jakość i bezpieczeństwo w łańcuchu żywnościowym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495550" y="3109068"/>
            <a:ext cx="4108784" cy="4938177"/>
            <a:chOff x="0" y="0"/>
            <a:chExt cx="5478379" cy="65842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478379" cy="6584236"/>
              <a:chOff x="0" y="0"/>
              <a:chExt cx="2106101" cy="253123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06101" cy="2531236"/>
              </a:xfrm>
              <a:custGeom>
                <a:avLst/>
                <a:gdLst/>
                <a:ahLst/>
                <a:cxnLst/>
                <a:rect l="l" t="t" r="r" b="b"/>
                <a:pathLst>
                  <a:path w="2106101" h="2531236">
                    <a:moveTo>
                      <a:pt x="0" y="0"/>
                    </a:moveTo>
                    <a:lnTo>
                      <a:pt x="2106101" y="0"/>
                    </a:lnTo>
                    <a:lnTo>
                      <a:pt x="2106101" y="2531236"/>
                    </a:lnTo>
                    <a:lnTo>
                      <a:pt x="0" y="2531236"/>
                    </a:ln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685236" y="3381297"/>
              <a:ext cx="4107907" cy="215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0"/>
                </a:lnSpc>
              </a:pPr>
              <a:r>
                <a:rPr lang="en-US" sz="2049" spc="40">
                  <a:solidFill>
                    <a:srgbClr val="FFFFFF"/>
                  </a:solidFill>
                  <a:latin typeface="Libre Franklin Light Bold"/>
                </a:rPr>
                <a:t>wykłady</a:t>
              </a:r>
            </a:p>
            <a:p>
              <a:pPr algn="ctr">
                <a:lnSpc>
                  <a:spcPts val="3280"/>
                </a:lnSpc>
              </a:pPr>
              <a:r>
                <a:rPr lang="en-US" sz="2050" spc="41">
                  <a:solidFill>
                    <a:srgbClr val="FFFFFF"/>
                  </a:solidFill>
                  <a:latin typeface="Libre Franklin Light Bold"/>
                </a:rPr>
                <a:t>ćwiczenia laboratoryjne</a:t>
              </a:r>
            </a:p>
            <a:p>
              <a:pPr algn="ctr">
                <a:lnSpc>
                  <a:spcPts val="3280"/>
                </a:lnSpc>
              </a:pPr>
              <a:r>
                <a:rPr lang="en-US" sz="2050" spc="41">
                  <a:solidFill>
                    <a:srgbClr val="FFFFFF"/>
                  </a:solidFill>
                  <a:latin typeface="Libre Franklin Light Bold"/>
                </a:rPr>
                <a:t>ćwiczenia praktyczne</a:t>
              </a:r>
            </a:p>
            <a:p>
              <a:pPr marL="0" lvl="0" indent="0" algn="ctr">
                <a:lnSpc>
                  <a:spcPts val="3279"/>
                </a:lnSpc>
                <a:spcBef>
                  <a:spcPct val="0"/>
                </a:spcBef>
              </a:pPr>
              <a:r>
                <a:rPr lang="en-US" sz="2050" spc="41">
                  <a:solidFill>
                    <a:srgbClr val="FFFFFF"/>
                  </a:solidFill>
                  <a:latin typeface="Libre Franklin Light Bold"/>
                </a:rPr>
                <a:t>ćwiczenia terenowe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87724" y="2311596"/>
              <a:ext cx="2302931" cy="593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FFFFFF"/>
                  </a:solidFill>
                  <a:latin typeface="Montserrat Semi-Bold Bold"/>
                </a:rPr>
                <a:t>zajęcia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70633" y="4847531"/>
            <a:ext cx="2990646" cy="2755644"/>
            <a:chOff x="0" y="0"/>
            <a:chExt cx="3987528" cy="367419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48638"/>
              <a:ext cx="3987528" cy="282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3"/>
                </a:lnSpc>
              </a:pPr>
              <a:r>
                <a:rPr lang="en-US" sz="1771" spc="35">
                  <a:solidFill>
                    <a:srgbClr val="FFFFFF"/>
                  </a:solidFill>
                  <a:latin typeface="Libre Franklin Light Bold"/>
                </a:rPr>
                <a:t>prowadzone są przez wykwalifikowaną </a:t>
              </a:r>
            </a:p>
            <a:p>
              <a:pPr algn="ctr">
                <a:lnSpc>
                  <a:spcPts val="2833"/>
                </a:lnSpc>
              </a:pPr>
              <a:r>
                <a:rPr lang="en-US" sz="1771" spc="35">
                  <a:solidFill>
                    <a:srgbClr val="FFFFFF"/>
                  </a:solidFill>
                  <a:latin typeface="Libre Franklin Light Bold"/>
                </a:rPr>
                <a:t>kadrę naukowo-dydaktyczną, </a:t>
              </a:r>
            </a:p>
            <a:p>
              <a:pPr algn="ctr">
                <a:lnSpc>
                  <a:spcPts val="2833"/>
                </a:lnSpc>
              </a:pPr>
              <a:r>
                <a:rPr lang="en-US" sz="1771" spc="35">
                  <a:solidFill>
                    <a:srgbClr val="FFFFFF"/>
                  </a:solidFill>
                  <a:latin typeface="Libre Franklin Light Bold"/>
                </a:rPr>
                <a:t>ekspertów </a:t>
              </a:r>
            </a:p>
            <a:p>
              <a:pPr marL="0" lvl="0" indent="0" algn="ctr">
                <a:lnSpc>
                  <a:spcPts val="2833"/>
                </a:lnSpc>
                <a:spcBef>
                  <a:spcPct val="0"/>
                </a:spcBef>
              </a:pPr>
              <a:r>
                <a:rPr lang="en-US" sz="1771" spc="35">
                  <a:solidFill>
                    <a:srgbClr val="FFFFFF"/>
                  </a:solidFill>
                  <a:latin typeface="Libre Franklin Light Bold"/>
                </a:rPr>
                <a:t>i pracodawców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76041" y="38100"/>
              <a:ext cx="2235446" cy="377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3"/>
                </a:lnSpc>
              </a:pPr>
              <a:r>
                <a:rPr lang="en-US" sz="2043">
                  <a:solidFill>
                    <a:srgbClr val="FFFFFF"/>
                  </a:solidFill>
                  <a:latin typeface="Montserrat Semi-Bold Bold"/>
                </a:rPr>
                <a:t>zajęcia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71141" y="3873635"/>
            <a:ext cx="557602" cy="7132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/>
          <a:srcRect t="19194" b="19194"/>
          <a:stretch>
            <a:fillRect/>
          </a:stretch>
        </p:blipFill>
        <p:spPr>
          <a:xfrm>
            <a:off x="10236868" y="3265086"/>
            <a:ext cx="4756748" cy="21980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005396" y="5753660"/>
            <a:ext cx="2828335" cy="369903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0236868" y="5753660"/>
            <a:ext cx="2774273" cy="369903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2724" y="5309573"/>
            <a:ext cx="2132215" cy="411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3157808" y="5753660"/>
            <a:ext cx="2776626" cy="369903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7005396" y="3265086"/>
            <a:ext cx="3084094" cy="2313071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974182" y="1158239"/>
            <a:ext cx="14763750" cy="159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kierunek </a:t>
            </a:r>
          </a:p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Produkcja i Bezpieczeństwo Żywności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47700" y="9542247"/>
            <a:ext cx="658470" cy="17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06</a:t>
            </a:r>
          </a:p>
        </p:txBody>
      </p:sp>
      <p:sp>
        <p:nvSpPr>
          <p:cNvPr id="30" name="TextBox 30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009477" y="5008549"/>
            <a:ext cx="3080930" cy="2520065"/>
            <a:chOff x="0" y="0"/>
            <a:chExt cx="4107907" cy="336008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03060"/>
              <a:ext cx="4107907" cy="2457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"/>
                </a:rPr>
                <a:t>w</a:t>
              </a: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ykłady</a:t>
              </a:r>
            </a:p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ćwiczenia laboratoryjne</a:t>
              </a:r>
            </a:p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ćwiczenia praktyczne</a:t>
              </a:r>
            </a:p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ćwiczenia terenowe</a:t>
              </a:r>
            </a:p>
            <a:p>
              <a:pPr marL="0" lvl="0" indent="0" algn="ctr">
                <a:lnSpc>
                  <a:spcPts val="2960"/>
                </a:lnSpc>
                <a:spcBef>
                  <a:spcPct val="0"/>
                </a:spcBef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zajęcia terenowe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02488" y="38100"/>
              <a:ext cx="2302931" cy="388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Semi-Bold Bold"/>
                </a:rPr>
                <a:t>zajęcia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74182" y="3317715"/>
            <a:ext cx="3988380" cy="4993854"/>
            <a:chOff x="0" y="0"/>
            <a:chExt cx="2259562" cy="2829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59562" cy="2829200"/>
            </a:xfrm>
            <a:custGeom>
              <a:avLst/>
              <a:gdLst/>
              <a:ahLst/>
              <a:cxnLst/>
              <a:rect l="l" t="t" r="r" b="b"/>
              <a:pathLst>
                <a:path w="2259562" h="2829200">
                  <a:moveTo>
                    <a:pt x="0" y="0"/>
                  </a:moveTo>
                  <a:lnTo>
                    <a:pt x="2259562" y="0"/>
                  </a:lnTo>
                  <a:lnTo>
                    <a:pt x="2259562" y="2829200"/>
                  </a:lnTo>
                  <a:lnTo>
                    <a:pt x="0" y="2829200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26124" y="3870013"/>
            <a:ext cx="684494" cy="4940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286941" y="3317715"/>
            <a:ext cx="3745390" cy="499385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/>
          <a:srcRect l="14741" t="9732" r="26293" b="25817"/>
          <a:stretch>
            <a:fillRect/>
          </a:stretch>
        </p:blipFill>
        <p:spPr>
          <a:xfrm>
            <a:off x="10224953" y="3317715"/>
            <a:ext cx="2567122" cy="499385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2993175" y="3317715"/>
            <a:ext cx="6966143" cy="4993854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974182" y="1158239"/>
            <a:ext cx="14763750" cy="159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kierunek </a:t>
            </a:r>
          </a:p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Produkcja i Bezpieczeństwo Żywności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53628" y="5158891"/>
            <a:ext cx="3164655" cy="41148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223615" y="5373637"/>
            <a:ext cx="3489513" cy="250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3"/>
              </a:lnSpc>
            </a:pPr>
            <a:r>
              <a:rPr lang="en-US" sz="2071" spc="41">
                <a:solidFill>
                  <a:srgbClr val="FFFFFF"/>
                </a:solidFill>
                <a:latin typeface="Libre Franklin Light Bold"/>
              </a:rPr>
              <a:t>prowadzone są przez wykwalifikowaną </a:t>
            </a:r>
          </a:p>
          <a:p>
            <a:pPr algn="ctr">
              <a:lnSpc>
                <a:spcPts val="3313"/>
              </a:lnSpc>
            </a:pPr>
            <a:r>
              <a:rPr lang="en-US" sz="2071" spc="41">
                <a:solidFill>
                  <a:srgbClr val="FFFFFF"/>
                </a:solidFill>
                <a:latin typeface="Libre Franklin Light Bold"/>
              </a:rPr>
              <a:t>kadrę naukowo-dydaktyczną, </a:t>
            </a:r>
          </a:p>
          <a:p>
            <a:pPr algn="ctr">
              <a:lnSpc>
                <a:spcPts val="3313"/>
              </a:lnSpc>
            </a:pPr>
            <a:r>
              <a:rPr lang="en-US" sz="2071" spc="41">
                <a:solidFill>
                  <a:srgbClr val="FFFFFF"/>
                </a:solidFill>
                <a:latin typeface="Libre Franklin Light Bold"/>
              </a:rPr>
              <a:t>ekspertów </a:t>
            </a:r>
          </a:p>
          <a:p>
            <a:pPr marL="0" lvl="0" indent="0" algn="ctr">
              <a:lnSpc>
                <a:spcPts val="3313"/>
              </a:lnSpc>
              <a:spcBef>
                <a:spcPct val="0"/>
              </a:spcBef>
            </a:pPr>
            <a:r>
              <a:rPr lang="en-US" sz="2071" spc="41">
                <a:solidFill>
                  <a:srgbClr val="FFFFFF"/>
                </a:solidFill>
                <a:latin typeface="Libre Franklin Light Bold"/>
              </a:rPr>
              <a:t>i pracodawców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30079" y="4816521"/>
            <a:ext cx="1676584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Montserrat Semi-Bold Bold"/>
              </a:rPr>
              <a:t>zajęcia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07</a:t>
            </a:r>
          </a:p>
        </p:txBody>
      </p:sp>
      <p:sp>
        <p:nvSpPr>
          <p:cNvPr id="27" name="TextBox 27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009477" y="5008549"/>
            <a:ext cx="3080930" cy="2520065"/>
            <a:chOff x="0" y="0"/>
            <a:chExt cx="4107907" cy="336008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03060"/>
              <a:ext cx="4107907" cy="2457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"/>
                </a:rPr>
                <a:t>w</a:t>
              </a: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ykłady</a:t>
              </a:r>
            </a:p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ćwiczenia laboratoryjne</a:t>
              </a:r>
            </a:p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ćwiczenia praktyczne</a:t>
              </a:r>
            </a:p>
            <a:p>
              <a:pPr algn="ctr">
                <a:lnSpc>
                  <a:spcPts val="2960"/>
                </a:lnSpc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ćwiczenia terenowe</a:t>
              </a:r>
            </a:p>
            <a:p>
              <a:pPr marL="0" lvl="0" indent="0" algn="ctr">
                <a:lnSpc>
                  <a:spcPts val="2960"/>
                </a:lnSpc>
                <a:spcBef>
                  <a:spcPct val="0"/>
                </a:spcBef>
              </a:pPr>
              <a:r>
                <a:rPr lang="en-US" sz="1850" spc="37">
                  <a:solidFill>
                    <a:srgbClr val="FFFFFF"/>
                  </a:solidFill>
                  <a:latin typeface="Libre Franklin Light Bold"/>
                </a:rPr>
                <a:t>zajęcia terenowe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02488" y="38100"/>
              <a:ext cx="2302931" cy="388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Semi-Bold Bold"/>
                </a:rPr>
                <a:t>zajęcia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44133" y="3040194"/>
            <a:ext cx="4039861" cy="5434596"/>
            <a:chOff x="0" y="0"/>
            <a:chExt cx="1766976" cy="23770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6976" cy="2377014"/>
            </a:xfrm>
            <a:custGeom>
              <a:avLst/>
              <a:gdLst/>
              <a:ahLst/>
              <a:cxnLst/>
              <a:rect l="l" t="t" r="r" b="b"/>
              <a:pathLst>
                <a:path w="1766976" h="2377014">
                  <a:moveTo>
                    <a:pt x="0" y="0"/>
                  </a:moveTo>
                  <a:lnTo>
                    <a:pt x="1766976" y="0"/>
                  </a:lnTo>
                  <a:lnTo>
                    <a:pt x="1766976" y="2377014"/>
                  </a:lnTo>
                  <a:lnTo>
                    <a:pt x="0" y="2377014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516232" y="3040194"/>
            <a:ext cx="5374819" cy="24858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47008" y="3834394"/>
            <a:ext cx="634110" cy="7132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516232" y="5757492"/>
            <a:ext cx="5374819" cy="35843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48266" y="4983790"/>
            <a:ext cx="2184585" cy="41148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2274277" y="3040194"/>
            <a:ext cx="4463655" cy="630163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974182" y="1158239"/>
            <a:ext cx="14763750" cy="159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kierunek </a:t>
            </a:r>
          </a:p>
          <a:p>
            <a:pPr algn="ctr">
              <a:lnSpc>
                <a:spcPts val="6216"/>
              </a:lnSpc>
            </a:pPr>
            <a:r>
              <a:rPr lang="en-US" sz="5600" spc="89">
                <a:solidFill>
                  <a:srgbClr val="011C5D"/>
                </a:solidFill>
                <a:latin typeface="Montserrat Semi-Bold Bold"/>
              </a:rPr>
              <a:t>Produkcja i Bezpieczeństwo Żywności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44664" y="5864670"/>
            <a:ext cx="3238799" cy="1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169" spc="43">
                <a:solidFill>
                  <a:srgbClr val="FFFFFF"/>
                </a:solidFill>
                <a:latin typeface="Libre Franklin Light Bold"/>
              </a:rPr>
              <a:t>prowadzone są </a:t>
            </a:r>
          </a:p>
          <a:p>
            <a:pPr marL="0" lvl="0" indent="0" algn="ctr">
              <a:lnSpc>
                <a:spcPts val="3470"/>
              </a:lnSpc>
              <a:spcBef>
                <a:spcPct val="0"/>
              </a:spcBef>
            </a:pPr>
            <a:r>
              <a:rPr lang="en-US" sz="2169" spc="43">
                <a:solidFill>
                  <a:srgbClr val="FFFFFF"/>
                </a:solidFill>
                <a:latin typeface="Libre Franklin Light Bold"/>
              </a:rPr>
              <a:t>w nowoczesnej bazie dydaktyczno-laboratoryjnej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14950" y="5079676"/>
            <a:ext cx="1698225" cy="32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2468">
                <a:solidFill>
                  <a:srgbClr val="FFFFFF"/>
                </a:solidFill>
                <a:latin typeface="Montserrat Semi-Bold Bold"/>
              </a:rPr>
              <a:t>zajęcia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1546BA"/>
                </a:solidFill>
                <a:latin typeface="Libre Franklin Bold"/>
              </a:rPr>
              <a:t>08</a:t>
            </a:r>
          </a:p>
        </p:txBody>
      </p:sp>
      <p:sp>
        <p:nvSpPr>
          <p:cNvPr id="27" name="TextBox 27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9745" y="-86668"/>
            <a:ext cx="7701599" cy="10741024"/>
            <a:chOff x="0" y="0"/>
            <a:chExt cx="3831059" cy="534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1059" cy="5342981"/>
            </a:xfrm>
            <a:custGeom>
              <a:avLst/>
              <a:gdLst/>
              <a:ahLst/>
              <a:cxnLst/>
              <a:rect l="l" t="t" r="r" b="b"/>
              <a:pathLst>
                <a:path w="3831059" h="5342981">
                  <a:moveTo>
                    <a:pt x="0" y="0"/>
                  </a:moveTo>
                  <a:lnTo>
                    <a:pt x="3831059" y="0"/>
                  </a:lnTo>
                  <a:lnTo>
                    <a:pt x="3831059" y="5342981"/>
                  </a:lnTo>
                  <a:lnTo>
                    <a:pt x="0" y="5342981"/>
                  </a:lnTo>
                  <a:close/>
                </a:path>
              </a:pathLst>
            </a:custGeom>
            <a:solidFill>
              <a:srgbClr val="1546BA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055795" y="3878136"/>
            <a:ext cx="3696016" cy="355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5"/>
              </a:lnSpc>
            </a:pPr>
            <a:endParaRPr/>
          </a:p>
          <a:p>
            <a:pPr>
              <a:lnSpc>
                <a:spcPts val="3635"/>
              </a:lnSpc>
            </a:pPr>
            <a:endParaRPr/>
          </a:p>
          <a:p>
            <a:pPr>
              <a:lnSpc>
                <a:spcPts val="3635"/>
              </a:lnSpc>
            </a:pPr>
            <a:endParaRPr/>
          </a:p>
          <a:p>
            <a:pPr>
              <a:lnSpc>
                <a:spcPts val="4884"/>
              </a:lnSpc>
            </a:pPr>
            <a:r>
              <a:rPr lang="en-US" sz="4400" spc="70">
                <a:solidFill>
                  <a:srgbClr val="FFFFFF"/>
                </a:solidFill>
                <a:latin typeface="Montserrat Semi-Bold Bold"/>
              </a:rPr>
              <a:t>Pracownia analityczna</a:t>
            </a:r>
          </a:p>
          <a:p>
            <a:pPr>
              <a:lnSpc>
                <a:spcPts val="3635"/>
              </a:lnSpc>
            </a:pPr>
            <a:endParaRPr lang="en-US" sz="4400" spc="70">
              <a:solidFill>
                <a:srgbClr val="FFFFFF"/>
              </a:solidFill>
              <a:latin typeface="Montserrat Semi-Bold Bold"/>
            </a:endParaRPr>
          </a:p>
          <a:p>
            <a:pPr>
              <a:lnSpc>
                <a:spcPts val="3635"/>
              </a:lnSpc>
            </a:pPr>
            <a:endParaRPr lang="en-US" sz="4400" spc="70">
              <a:solidFill>
                <a:srgbClr val="FFFFFF"/>
              </a:solidFill>
              <a:latin typeface="Montserrat Semi-Bold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55768" y="1110614"/>
            <a:ext cx="381000" cy="381000"/>
            <a:chOff x="0" y="0"/>
            <a:chExt cx="508000" cy="50800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17555768" y="565786"/>
            <a:ext cx="381000" cy="381000"/>
            <a:chOff x="0" y="0"/>
            <a:chExt cx="508000" cy="508000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508000" cy="508000"/>
              <a:chOff x="0" y="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546BA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667" y="84667"/>
              <a:ext cx="338667" cy="338667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19700" y="646088"/>
            <a:ext cx="1907771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5400000">
            <a:off x="-623319" y="1836805"/>
            <a:ext cx="3143170" cy="6011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/>
          <a:srcRect l="1307" t="36322" r="51662" b="1085"/>
          <a:stretch>
            <a:fillRect/>
          </a:stretch>
        </p:blipFill>
        <p:spPr>
          <a:xfrm>
            <a:off x="8051132" y="565786"/>
            <a:ext cx="4251158" cy="5891162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2592050" y="3126466"/>
            <a:ext cx="8401050" cy="840105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2A1D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2466277" y="522481"/>
            <a:ext cx="3941475" cy="593446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-5400000">
            <a:off x="10826717" y="5365909"/>
            <a:ext cx="3279121" cy="582954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47700" y="9533442"/>
            <a:ext cx="658470" cy="18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1399">
                <a:solidFill>
                  <a:srgbClr val="FFFFFF"/>
                </a:solidFill>
                <a:latin typeface="Libre Franklin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15077815" y="6944005"/>
            <a:ext cx="5354194" cy="19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1546BA"/>
                </a:solidFill>
                <a:latin typeface="Libre Franklin Bold"/>
              </a:rPr>
              <a:t>Kierunek Produkcja i Bezpieczeństwo Żywności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613</Words>
  <Application>Microsoft Office PowerPoint</Application>
  <PresentationFormat>Niestandardowy</PresentationFormat>
  <Paragraphs>192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Arial</vt:lpstr>
      <vt:lpstr>Libre Franklin Light</vt:lpstr>
      <vt:lpstr>Montserrat Semi-Bold Bold</vt:lpstr>
      <vt:lpstr>Libre Franklin Bold</vt:lpstr>
      <vt:lpstr>Arimo</vt:lpstr>
      <vt:lpstr>Libre Franklin Bold Bold</vt:lpstr>
      <vt:lpstr>Libre Franklin Light Bold</vt:lpstr>
      <vt:lpstr>Calibri</vt:lpstr>
      <vt:lpstr>Arimo Bold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kierunek Produkcja i Bezpieczeństwo Żywności</dc:title>
  <dc:creator>KPU</dc:creator>
  <cp:lastModifiedBy>Rodzice</cp:lastModifiedBy>
  <cp:revision>2</cp:revision>
  <dcterms:created xsi:type="dcterms:W3CDTF">2006-08-16T00:00:00Z</dcterms:created>
  <dcterms:modified xsi:type="dcterms:W3CDTF">2021-03-31T09:41:59Z</dcterms:modified>
  <dc:identifier>DAEZsGGSo18</dc:identifier>
</cp:coreProperties>
</file>