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15"/>
  </p:notes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7" r:id="rId10"/>
    <p:sldId id="268" r:id="rId11"/>
    <p:sldId id="269" r:id="rId12"/>
    <p:sldId id="266" r:id="rId13"/>
    <p:sldId id="26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4988" autoAdjust="0"/>
  </p:normalViewPr>
  <p:slideViewPr>
    <p:cSldViewPr snapToGrid="0">
      <p:cViewPr varScale="1">
        <p:scale>
          <a:sx n="72" d="100"/>
          <a:sy n="72" d="100"/>
        </p:scale>
        <p:origin x="20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122B68-99E4-435F-8A27-DA169CBE7C50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9748F0D-1829-4E9B-AFE2-913055935801}">
      <dgm:prSet/>
      <dgm:spPr/>
      <dgm:t>
        <a:bodyPr/>
        <a:lstStyle/>
        <a:p>
          <a:r>
            <a:rPr lang="pl-PL" dirty="0"/>
            <a:t>SKN „Florencja” – działa przy Zakładzie Pielęgniarstwa</a:t>
          </a:r>
          <a:endParaRPr lang="en-US" dirty="0"/>
        </a:p>
      </dgm:t>
    </dgm:pt>
    <dgm:pt modelId="{C9B21170-D28E-4D09-B235-FBF3A30FEB8D}" type="parTrans" cxnId="{E551B466-A117-44B6-B8BD-C500BCDC4D7D}">
      <dgm:prSet/>
      <dgm:spPr/>
      <dgm:t>
        <a:bodyPr/>
        <a:lstStyle/>
        <a:p>
          <a:endParaRPr lang="en-US"/>
        </a:p>
      </dgm:t>
    </dgm:pt>
    <dgm:pt modelId="{25373F2E-5A2B-4644-83EB-DE1BE4ACB431}" type="sibTrans" cxnId="{E551B466-A117-44B6-B8BD-C500BCDC4D7D}">
      <dgm:prSet/>
      <dgm:spPr/>
      <dgm:t>
        <a:bodyPr/>
        <a:lstStyle/>
        <a:p>
          <a:endParaRPr lang="en-US"/>
        </a:p>
      </dgm:t>
    </dgm:pt>
    <dgm:pt modelId="{641FC283-8991-41FE-BA0E-426D5548AD61}">
      <dgm:prSet/>
      <dgm:spPr/>
      <dgm:t>
        <a:bodyPr/>
        <a:lstStyle/>
        <a:p>
          <a:r>
            <a:rPr lang="pl-PL" dirty="0"/>
            <a:t>Koło powstało, aby pogłębiać wiedzę        z zakresu nauk medycznych i nauk            o zdrowiu</a:t>
          </a:r>
          <a:endParaRPr lang="en-US" dirty="0"/>
        </a:p>
      </dgm:t>
    </dgm:pt>
    <dgm:pt modelId="{DF838DDA-F09E-4032-A928-428C72E2A068}" type="parTrans" cxnId="{A23637DB-04ED-45CB-9E5A-F8C06D579AD4}">
      <dgm:prSet/>
      <dgm:spPr/>
      <dgm:t>
        <a:bodyPr/>
        <a:lstStyle/>
        <a:p>
          <a:endParaRPr lang="en-US"/>
        </a:p>
      </dgm:t>
    </dgm:pt>
    <dgm:pt modelId="{9B8858CF-9D7D-4D09-ADA4-C08FA82BDEBF}" type="sibTrans" cxnId="{A23637DB-04ED-45CB-9E5A-F8C06D579AD4}">
      <dgm:prSet/>
      <dgm:spPr/>
      <dgm:t>
        <a:bodyPr/>
        <a:lstStyle/>
        <a:p>
          <a:endParaRPr lang="en-US"/>
        </a:p>
      </dgm:t>
    </dgm:pt>
    <dgm:pt modelId="{F0E0B11E-24C8-4157-9B80-C4CB976FD663}">
      <dgm:prSet/>
      <dgm:spPr/>
      <dgm:t>
        <a:bodyPr/>
        <a:lstStyle/>
        <a:p>
          <a:r>
            <a:rPr lang="pl-PL" dirty="0"/>
            <a:t>Członkowie SKN biorą czynny udział           w konferencjach i warsztatach naukowych oraz wydarzeniach promujących Uczelnię</a:t>
          </a:r>
          <a:endParaRPr lang="en-US" dirty="0"/>
        </a:p>
      </dgm:t>
    </dgm:pt>
    <dgm:pt modelId="{117BAD02-DB26-49C8-8938-EEF33C34E432}" type="parTrans" cxnId="{DAD765B0-BE1F-49DD-9DDB-ED6E3DD5DD41}">
      <dgm:prSet/>
      <dgm:spPr/>
      <dgm:t>
        <a:bodyPr/>
        <a:lstStyle/>
        <a:p>
          <a:endParaRPr lang="en-US"/>
        </a:p>
      </dgm:t>
    </dgm:pt>
    <dgm:pt modelId="{1AB2839C-1D0F-47DB-9C84-EF116192BD3F}" type="sibTrans" cxnId="{DAD765B0-BE1F-49DD-9DDB-ED6E3DD5DD41}">
      <dgm:prSet/>
      <dgm:spPr/>
      <dgm:t>
        <a:bodyPr/>
        <a:lstStyle/>
        <a:p>
          <a:endParaRPr lang="en-US"/>
        </a:p>
      </dgm:t>
    </dgm:pt>
    <dgm:pt modelId="{B101D81E-1369-42C4-905F-3C5CDBCEF9A6}" type="pres">
      <dgm:prSet presAssocID="{17122B68-99E4-435F-8A27-DA169CBE7C50}" presName="linear" presStyleCnt="0">
        <dgm:presLayoutVars>
          <dgm:animLvl val="lvl"/>
          <dgm:resizeHandles val="exact"/>
        </dgm:presLayoutVars>
      </dgm:prSet>
      <dgm:spPr/>
    </dgm:pt>
    <dgm:pt modelId="{ABD3982B-43C8-425D-AE8D-6266A1D85A2E}" type="pres">
      <dgm:prSet presAssocID="{C9748F0D-1829-4E9B-AFE2-91305593580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4B6B28E-3528-415F-BAC5-D68747235D79}" type="pres">
      <dgm:prSet presAssocID="{25373F2E-5A2B-4644-83EB-DE1BE4ACB431}" presName="spacer" presStyleCnt="0"/>
      <dgm:spPr/>
    </dgm:pt>
    <dgm:pt modelId="{EEA396BF-8B69-4D8F-8376-5245DFAF8C4C}" type="pres">
      <dgm:prSet presAssocID="{641FC283-8991-41FE-BA0E-426D5548AD6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55F6D2B-C987-4DF1-B37F-E093C366CBB7}" type="pres">
      <dgm:prSet presAssocID="{9B8858CF-9D7D-4D09-ADA4-C08FA82BDEBF}" presName="spacer" presStyleCnt="0"/>
      <dgm:spPr/>
    </dgm:pt>
    <dgm:pt modelId="{2EE6C990-70E9-4FDD-90AE-60F201B1AAC8}" type="pres">
      <dgm:prSet presAssocID="{F0E0B11E-24C8-4157-9B80-C4CB976FD66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7694D1D-27D3-40E7-A5D8-ABB534F0B8A4}" type="presOf" srcId="{17122B68-99E4-435F-8A27-DA169CBE7C50}" destId="{B101D81E-1369-42C4-905F-3C5CDBCEF9A6}" srcOrd="0" destOrd="0" presId="urn:microsoft.com/office/officeart/2005/8/layout/vList2"/>
    <dgm:cxn modelId="{A4976139-42E1-4614-94B5-9A32436DC118}" type="presOf" srcId="{C9748F0D-1829-4E9B-AFE2-913055935801}" destId="{ABD3982B-43C8-425D-AE8D-6266A1D85A2E}" srcOrd="0" destOrd="0" presId="urn:microsoft.com/office/officeart/2005/8/layout/vList2"/>
    <dgm:cxn modelId="{E551B466-A117-44B6-B8BD-C500BCDC4D7D}" srcId="{17122B68-99E4-435F-8A27-DA169CBE7C50}" destId="{C9748F0D-1829-4E9B-AFE2-913055935801}" srcOrd="0" destOrd="0" parTransId="{C9B21170-D28E-4D09-B235-FBF3A30FEB8D}" sibTransId="{25373F2E-5A2B-4644-83EB-DE1BE4ACB431}"/>
    <dgm:cxn modelId="{CC4D357D-78D2-404D-A684-7657AB0471FF}" type="presOf" srcId="{F0E0B11E-24C8-4157-9B80-C4CB976FD663}" destId="{2EE6C990-70E9-4FDD-90AE-60F201B1AAC8}" srcOrd="0" destOrd="0" presId="urn:microsoft.com/office/officeart/2005/8/layout/vList2"/>
    <dgm:cxn modelId="{DAD765B0-BE1F-49DD-9DDB-ED6E3DD5DD41}" srcId="{17122B68-99E4-435F-8A27-DA169CBE7C50}" destId="{F0E0B11E-24C8-4157-9B80-C4CB976FD663}" srcOrd="2" destOrd="0" parTransId="{117BAD02-DB26-49C8-8938-EEF33C34E432}" sibTransId="{1AB2839C-1D0F-47DB-9C84-EF116192BD3F}"/>
    <dgm:cxn modelId="{A23637DB-04ED-45CB-9E5A-F8C06D579AD4}" srcId="{17122B68-99E4-435F-8A27-DA169CBE7C50}" destId="{641FC283-8991-41FE-BA0E-426D5548AD61}" srcOrd="1" destOrd="0" parTransId="{DF838DDA-F09E-4032-A928-428C72E2A068}" sibTransId="{9B8858CF-9D7D-4D09-ADA4-C08FA82BDEBF}"/>
    <dgm:cxn modelId="{E30380FE-464C-41A7-B254-9B0D21D793AC}" type="presOf" srcId="{641FC283-8991-41FE-BA0E-426D5548AD61}" destId="{EEA396BF-8B69-4D8F-8376-5245DFAF8C4C}" srcOrd="0" destOrd="0" presId="urn:microsoft.com/office/officeart/2005/8/layout/vList2"/>
    <dgm:cxn modelId="{21F94EFD-C61F-4D93-81E1-08111CEAB657}" type="presParOf" srcId="{B101D81E-1369-42C4-905F-3C5CDBCEF9A6}" destId="{ABD3982B-43C8-425D-AE8D-6266A1D85A2E}" srcOrd="0" destOrd="0" presId="urn:microsoft.com/office/officeart/2005/8/layout/vList2"/>
    <dgm:cxn modelId="{BC2E439F-3E54-4E58-9AB8-318A37C9F1B0}" type="presParOf" srcId="{B101D81E-1369-42C4-905F-3C5CDBCEF9A6}" destId="{B4B6B28E-3528-415F-BAC5-D68747235D79}" srcOrd="1" destOrd="0" presId="urn:microsoft.com/office/officeart/2005/8/layout/vList2"/>
    <dgm:cxn modelId="{63E09100-A998-478F-8631-D93D6E1C31ED}" type="presParOf" srcId="{B101D81E-1369-42C4-905F-3C5CDBCEF9A6}" destId="{EEA396BF-8B69-4D8F-8376-5245DFAF8C4C}" srcOrd="2" destOrd="0" presId="urn:microsoft.com/office/officeart/2005/8/layout/vList2"/>
    <dgm:cxn modelId="{D1CBDB3C-4A95-4756-AC3F-74540761AC97}" type="presParOf" srcId="{B101D81E-1369-42C4-905F-3C5CDBCEF9A6}" destId="{955F6D2B-C987-4DF1-B37F-E093C366CBB7}" srcOrd="3" destOrd="0" presId="urn:microsoft.com/office/officeart/2005/8/layout/vList2"/>
    <dgm:cxn modelId="{6F392E26-84C5-46FB-A947-C54814D5B3FD}" type="presParOf" srcId="{B101D81E-1369-42C4-905F-3C5CDBCEF9A6}" destId="{2EE6C990-70E9-4FDD-90AE-60F201B1AAC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3982B-43C8-425D-AE8D-6266A1D85A2E}">
      <dsp:nvSpPr>
        <dsp:cNvPr id="0" name=""/>
        <dsp:cNvSpPr/>
      </dsp:nvSpPr>
      <dsp:spPr>
        <a:xfrm>
          <a:off x="0" y="266253"/>
          <a:ext cx="6692813" cy="138030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SKN „Florencja” – działa przy Zakładzie Pielęgniarstwa</a:t>
          </a:r>
          <a:endParaRPr lang="en-US" sz="2600" kern="1200" dirty="0"/>
        </a:p>
      </dsp:txBody>
      <dsp:txXfrm>
        <a:off x="67381" y="333634"/>
        <a:ext cx="6558051" cy="1245545"/>
      </dsp:txXfrm>
    </dsp:sp>
    <dsp:sp modelId="{EEA396BF-8B69-4D8F-8376-5245DFAF8C4C}">
      <dsp:nvSpPr>
        <dsp:cNvPr id="0" name=""/>
        <dsp:cNvSpPr/>
      </dsp:nvSpPr>
      <dsp:spPr>
        <a:xfrm>
          <a:off x="0" y="1721441"/>
          <a:ext cx="6692813" cy="1380307"/>
        </a:xfrm>
        <a:prstGeom prst="roundRect">
          <a:avLst/>
        </a:prstGeom>
        <a:gradFill rotWithShape="0">
          <a:gsLst>
            <a:gs pos="0">
              <a:schemeClr val="accent2">
                <a:hueOff val="-1356225"/>
                <a:satOff val="-828"/>
                <a:lumOff val="3235"/>
                <a:alphaOff val="0"/>
                <a:tint val="96000"/>
                <a:lumMod val="100000"/>
              </a:schemeClr>
            </a:gs>
            <a:gs pos="78000">
              <a:schemeClr val="accent2">
                <a:hueOff val="-1356225"/>
                <a:satOff val="-828"/>
                <a:lumOff val="323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Koło powstało, aby pogłębiać wiedzę        z zakresu nauk medycznych i nauk            o zdrowiu</a:t>
          </a:r>
          <a:endParaRPr lang="en-US" sz="2600" kern="1200" dirty="0"/>
        </a:p>
      </dsp:txBody>
      <dsp:txXfrm>
        <a:off x="67381" y="1788822"/>
        <a:ext cx="6558051" cy="1245545"/>
      </dsp:txXfrm>
    </dsp:sp>
    <dsp:sp modelId="{2EE6C990-70E9-4FDD-90AE-60F201B1AAC8}">
      <dsp:nvSpPr>
        <dsp:cNvPr id="0" name=""/>
        <dsp:cNvSpPr/>
      </dsp:nvSpPr>
      <dsp:spPr>
        <a:xfrm>
          <a:off x="0" y="3176628"/>
          <a:ext cx="6692813" cy="1380307"/>
        </a:xfrm>
        <a:prstGeom prst="roundRect">
          <a:avLst/>
        </a:prstGeom>
        <a:gradFill rotWithShape="0">
          <a:gsLst>
            <a:gs pos="0">
              <a:schemeClr val="accent2">
                <a:hueOff val="-2712450"/>
                <a:satOff val="-1656"/>
                <a:lumOff val="6471"/>
                <a:alphaOff val="0"/>
                <a:tint val="96000"/>
                <a:lumMod val="100000"/>
              </a:schemeClr>
            </a:gs>
            <a:gs pos="78000">
              <a:schemeClr val="accent2">
                <a:hueOff val="-2712450"/>
                <a:satOff val="-1656"/>
                <a:lumOff val="647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Członkowie SKN biorą czynny udział           w konferencjach i warsztatach naukowych oraz wydarzeniach promujących Uczelnię</a:t>
          </a:r>
          <a:endParaRPr lang="en-US" sz="2600" kern="1200" dirty="0"/>
        </a:p>
      </dsp:txBody>
      <dsp:txXfrm>
        <a:off x="67381" y="3244009"/>
        <a:ext cx="6558051" cy="1245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D4B3-7392-4187-85EF-3EF4199AE729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11242-FEFE-4C28-A2E3-629D8A6DAF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0229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11242-FEFE-4C28-A2E3-629D8A6DAF59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7952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11242-FEFE-4C28-A2E3-629D8A6DAF59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870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8833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022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6010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6487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7083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5450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1841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805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188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780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6010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43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519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58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706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408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C9009-6740-4E84-953C-1A76F71C018A}" type="datetimeFigureOut">
              <a:rPr lang="pl-PL" smtClean="0"/>
              <a:t>18.11.2024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41725C-DDF4-4079-A94C-B178F9F0C1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743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malgorzata.dziura@pans.krosno.pl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700C83-0201-CB3E-F11F-E9AE16F45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880232"/>
          </a:xfrm>
        </p:spPr>
        <p:txBody>
          <a:bodyPr/>
          <a:lstStyle/>
          <a:p>
            <a:pPr algn="ctr"/>
            <a:r>
              <a:rPr lang="pl-PL" sz="4000" dirty="0"/>
              <a:t>Studenckie Koło Naukowe </a:t>
            </a:r>
            <a:r>
              <a:rPr lang="pl-PL" sz="9600" dirty="0"/>
              <a:t>FLORENCJA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3F7B668-A97A-E01D-4616-7883D32B3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271920"/>
            <a:ext cx="4392180" cy="98738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5F6481E-CB1F-1CFB-6E8F-E679065FB615}"/>
              </a:ext>
            </a:extLst>
          </p:cNvPr>
          <p:cNvSpPr txBox="1"/>
          <p:nvPr/>
        </p:nvSpPr>
        <p:spPr>
          <a:xfrm>
            <a:off x="1422400" y="6014720"/>
            <a:ext cx="5974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OPIEKUN SKN FLORENCJA -  mgr Małgorzata Dziura</a:t>
            </a:r>
          </a:p>
        </p:txBody>
      </p:sp>
    </p:spTree>
    <p:extLst>
      <p:ext uri="{BB962C8B-B14F-4D97-AF65-F5344CB8AC3E}">
        <p14:creationId xmlns:p14="http://schemas.microsoft.com/office/powerpoint/2010/main" val="301154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1F361370-B7FD-3B48-0036-CE469F8DC58C}"/>
              </a:ext>
            </a:extLst>
          </p:cNvPr>
          <p:cNvSpPr txBox="1"/>
          <p:nvPr/>
        </p:nvSpPr>
        <p:spPr>
          <a:xfrm>
            <a:off x="383695" y="246087"/>
            <a:ext cx="6101696" cy="1294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Zbiórka na OTOZ Kociarnia w Krośnie 16.11.2023r. - 15.12.2023r. (karmy, zabawki, podkłady, żwirek, rękawiczki jednorazowe, mokre chusteczki)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4A32C0-301E-AB94-7EDE-ACA1F9A8A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0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154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6A572A4-3A5E-6CC9-7326-277BDBFC2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4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4BE79C6-D241-0738-4BE0-6D96ACF7985D}"/>
              </a:ext>
            </a:extLst>
          </p:cNvPr>
          <p:cNvSpPr txBox="1"/>
          <p:nvPr/>
        </p:nvSpPr>
        <p:spPr>
          <a:xfrm>
            <a:off x="-6626" y="1055061"/>
            <a:ext cx="6102626" cy="1499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pl-P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Akcja Święty Mikołaj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odwiedziny dzieci 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oddziałach dziecięcych 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dzieci w Domach dziecka.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01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C95C733-FE5F-D3B5-B83C-4817B4E30756}"/>
              </a:ext>
            </a:extLst>
          </p:cNvPr>
          <p:cNvSpPr txBox="1"/>
          <p:nvPr/>
        </p:nvSpPr>
        <p:spPr>
          <a:xfrm>
            <a:off x="2596393" y="843590"/>
            <a:ext cx="6098796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1800" b="0" i="0" u="none" strike="noStrike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Zapraszamy wszystkich studentów, których interesują zagadnienia </a:t>
            </a:r>
            <a:r>
              <a:rPr lang="pl-PL" sz="1800" b="0" i="0" u="none" strike="noStrike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medyczno</a:t>
            </a:r>
            <a:r>
              <a:rPr lang="pl-PL" sz="1800" b="0" i="0" u="none" strike="noStrike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- społeczne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tych którzy chcą</a:t>
            </a:r>
            <a:endParaRPr lang="pl-PL" sz="1800" b="1" i="0" u="none" strike="noStrike" dirty="0">
              <a:solidFill>
                <a:srgbClr val="4444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pogłębić wiedzę medyczną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uwzględnieniem ich zainteresowań i pasji</a:t>
            </a:r>
            <a:endParaRPr lang="pl-PL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pl-PL" sz="1800" b="0" i="0" u="none" strike="noStrike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Spotkania organizacyjne odbywają się w formie stacjonarnej raz w miesiącu</a:t>
            </a:r>
            <a:endParaRPr lang="pl-PL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b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1" i="0" u="none" strike="noStrike" dirty="0">
                <a:solidFill>
                  <a:srgbClr val="233A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Kontakt </a:t>
            </a:r>
            <a:br>
              <a:rPr lang="pl-PL" sz="1600" b="0" i="0" u="none" strike="noStrike" dirty="0">
                <a:solidFill>
                  <a:srgbClr val="233A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b="0" i="0" u="none" strike="noStrike" dirty="0">
                <a:solidFill>
                  <a:srgbClr val="233A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mgr Małgorzata Dziura </a:t>
            </a:r>
            <a:r>
              <a:rPr lang="pl-PL" sz="1600" b="0" i="0" u="sng" strike="noStrike" dirty="0">
                <a:solidFill>
                  <a:srgbClr val="3D459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malgorzata.dziura@pans.krosno.pl</a:t>
            </a:r>
            <a:endParaRPr lang="pl-PL" sz="1600" dirty="0">
              <a:solidFill>
                <a:srgbClr val="2021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pl-PL" sz="16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Barbara Garbarz </a:t>
            </a:r>
            <a:r>
              <a:rPr lang="pl-PL" sz="1600" b="0" i="0" u="sng" strike="noStrike" dirty="0">
                <a:solidFill>
                  <a:srgbClr val="3D459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basiagarbarz@gmail.com</a:t>
            </a:r>
            <a:endParaRPr lang="pl-PL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604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57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0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2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3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4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4F57DB1C-6494-4CC4-A5E8-93195756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FFFB778B-5206-4BB0-A468-327E71367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6C0471D-BE03-4D81-BDB5-D510BC0D8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3379" y="0"/>
            <a:ext cx="5438621" cy="6857999"/>
          </a:xfrm>
          <a:custGeom>
            <a:avLst/>
            <a:gdLst>
              <a:gd name="connsiteX0" fmla="*/ 0 w 5438621"/>
              <a:gd name="connsiteY0" fmla="*/ 0 h 6857999"/>
              <a:gd name="connsiteX1" fmla="*/ 573774 w 5438621"/>
              <a:gd name="connsiteY1" fmla="*/ 0 h 6857999"/>
              <a:gd name="connsiteX2" fmla="*/ 1182808 w 5438621"/>
              <a:gd name="connsiteY2" fmla="*/ 0 h 6857999"/>
              <a:gd name="connsiteX3" fmla="*/ 4537195 w 5438621"/>
              <a:gd name="connsiteY3" fmla="*/ 0 h 6857999"/>
              <a:gd name="connsiteX4" fmla="*/ 5187609 w 5438621"/>
              <a:gd name="connsiteY4" fmla="*/ 0 h 6857999"/>
              <a:gd name="connsiteX5" fmla="*/ 5438621 w 5438621"/>
              <a:gd name="connsiteY5" fmla="*/ 0 h 6857999"/>
              <a:gd name="connsiteX6" fmla="*/ 5438621 w 5438621"/>
              <a:gd name="connsiteY6" fmla="*/ 6857999 h 6857999"/>
              <a:gd name="connsiteX7" fmla="*/ 4802807 w 5438621"/>
              <a:gd name="connsiteY7" fmla="*/ 6857999 h 6857999"/>
              <a:gd name="connsiteX8" fmla="*/ 4537195 w 5438621"/>
              <a:gd name="connsiteY8" fmla="*/ 6857999 h 6857999"/>
              <a:gd name="connsiteX9" fmla="*/ 1182808 w 5438621"/>
              <a:gd name="connsiteY9" fmla="*/ 6857999 h 6857999"/>
              <a:gd name="connsiteX10" fmla="*/ 1049897 w 5438621"/>
              <a:gd name="connsiteY1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38621" h="6857999">
                <a:moveTo>
                  <a:pt x="0" y="0"/>
                </a:moveTo>
                <a:lnTo>
                  <a:pt x="573774" y="0"/>
                </a:lnTo>
                <a:lnTo>
                  <a:pt x="1182808" y="0"/>
                </a:lnTo>
                <a:lnTo>
                  <a:pt x="4537195" y="0"/>
                </a:lnTo>
                <a:lnTo>
                  <a:pt x="5187609" y="0"/>
                </a:lnTo>
                <a:lnTo>
                  <a:pt x="5438621" y="0"/>
                </a:lnTo>
                <a:lnTo>
                  <a:pt x="5438621" y="6857999"/>
                </a:lnTo>
                <a:lnTo>
                  <a:pt x="4802807" y="6857999"/>
                </a:lnTo>
                <a:lnTo>
                  <a:pt x="4537195" y="6857999"/>
                </a:lnTo>
                <a:lnTo>
                  <a:pt x="1182808" y="6857999"/>
                </a:lnTo>
                <a:lnTo>
                  <a:pt x="1049897" y="685799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2721A85-1EA4-4D87-97AB-0BB4AB78F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78143" y="0"/>
            <a:ext cx="860630" cy="6857999"/>
          </a:xfrm>
          <a:prstGeom prst="line">
            <a:avLst/>
          </a:prstGeom>
          <a:ln w="15875" cap="sq">
            <a:solidFill>
              <a:schemeClr val="accent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5E836EB-03CD-4BA5-A751-21D2ACC2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53743" y="3483429"/>
            <a:ext cx="6738258" cy="337457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A27691EB-14CF-4237-B5EB-C94B92677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4940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291F075A-0B4B-43FB-4122-C96B31956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34" y="854529"/>
            <a:ext cx="5799665" cy="5148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b="1"/>
              <a:t>DZIĘKUJEMY ZA UWAGĘ</a:t>
            </a:r>
            <a:br>
              <a:rPr lang="en-US" sz="6000" b="1"/>
            </a:br>
            <a:r>
              <a:rPr lang="en-US" sz="6000" b="1"/>
              <a:t>I SERDECZNIE ZAPRASZAMY </a:t>
            </a:r>
          </a:p>
        </p:txBody>
      </p:sp>
    </p:spTree>
    <p:extLst>
      <p:ext uri="{BB962C8B-B14F-4D97-AF65-F5344CB8AC3E}">
        <p14:creationId xmlns:p14="http://schemas.microsoft.com/office/powerpoint/2010/main" val="26741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9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3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0" name="Isosceles Triangle 16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4" name="Isosceles Triangle 20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5161645-8D2F-1582-F3CA-2A8209B91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pPr algn="ctr"/>
            <a:r>
              <a:rPr lang="pl-PL" sz="4400" dirty="0">
                <a:solidFill>
                  <a:schemeClr val="accent1">
                    <a:lumMod val="75000"/>
                  </a:schemeClr>
                </a:solidFill>
              </a:rPr>
              <a:t>SKN</a:t>
            </a:r>
          </a:p>
        </p:txBody>
      </p:sp>
      <p:sp>
        <p:nvSpPr>
          <p:cNvPr id="35" name="Rectangle 22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31FE88FD-1696-9913-395B-74A0EFAEC8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8813420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8260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DE70B6E-4228-C696-0AED-EBC59AC08966}"/>
              </a:ext>
            </a:extLst>
          </p:cNvPr>
          <p:cNvSpPr txBox="1"/>
          <p:nvPr/>
        </p:nvSpPr>
        <p:spPr>
          <a:xfrm>
            <a:off x="2134998" y="1028343"/>
            <a:ext cx="60987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1800" b="1" dirty="0"/>
              <a:t>UDZIAŁ W KONFERENCJACH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sz="1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Ogólnopolska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Konferencja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Studenckich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Kół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Naukowych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,,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Badania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innowacje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pasje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perspektywy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młodego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naukowca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’’ – 18.05.2023 r.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Krosno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Ogólnopolska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Konferencja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Interdyscyplinarna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pn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„COGITO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cz</a:t>
            </a:r>
            <a:r>
              <a:rPr lang="en-GB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VIII” - 15-16.06.23r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Ogólnopolska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Konferencja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Interdyscyplinarna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"COGITO CZ. IX" – 03-04.08.2023 r.  </a:t>
            </a: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Ogólnopolska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Konferencja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Interdyscyplinarna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„ALFA I OMEGA CZ. XII” – 21-22.09.2023r.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444228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D05BA9-8FEE-88B9-BB2D-6DA701C20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60F7CF-812F-57E2-5A00-CAA3B712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80909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800" dirty="0"/>
              <a:t>AKCJE, W KTÓRYCH SKN CZYNNIE UCZESTNICZYŁO</a:t>
            </a:r>
          </a:p>
        </p:txBody>
      </p:sp>
    </p:spTree>
    <p:extLst>
      <p:ext uri="{BB962C8B-B14F-4D97-AF65-F5344CB8AC3E}">
        <p14:creationId xmlns:p14="http://schemas.microsoft.com/office/powerpoint/2010/main" val="307635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687E6E-B25A-B556-F625-259D968EA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b="1"/>
              <a:t>X TARGI PRACY</a:t>
            </a:r>
            <a:br>
              <a:rPr lang="pl-PL" sz="5400"/>
            </a:br>
            <a:r>
              <a:rPr lang="pl-PL" sz="2000">
                <a:latin typeface="+mn-lt"/>
              </a:rPr>
              <a:t>przygotowanie stanowiska „WRZUĆ NA LUZ, OGARNIJ STRES”</a:t>
            </a:r>
            <a:endParaRPr lang="pl-PL" sz="2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4F5370-9441-2AD6-5132-3EAA272C7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157C818-E2B7-14F7-34E4-D3E2B371E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28" y="2074206"/>
            <a:ext cx="7162630" cy="455410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7EE6AD6-F6EF-A629-58F3-287E81CC3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80" y="2074206"/>
            <a:ext cx="5368492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95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098A4C6-4FFB-4EF4-8317-8110224D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4A415072-93F3-4FDA-96B8-7DFD2874C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D8C2D828-7FBF-4467-B527-793E0E978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6" name="Rectangle 23">
              <a:extLst>
                <a:ext uri="{FF2B5EF4-FFF2-40B4-BE49-F238E27FC236}">
                  <a16:creationId xmlns:a16="http://schemas.microsoft.com/office/drawing/2014/main" id="{B9D10F1D-AB99-42AD-8720-CDF349959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037" name="Rectangle 25">
              <a:extLst>
                <a:ext uri="{FF2B5EF4-FFF2-40B4-BE49-F238E27FC236}">
                  <a16:creationId xmlns:a16="http://schemas.microsoft.com/office/drawing/2014/main" id="{5BF01F05-8464-452A-A278-4A40757B6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038" name="Isosceles Triangle 1037">
              <a:extLst>
                <a:ext uri="{FF2B5EF4-FFF2-40B4-BE49-F238E27FC236}">
                  <a16:creationId xmlns:a16="http://schemas.microsoft.com/office/drawing/2014/main" id="{FBCC0363-6CA5-4B64-A66F-478732557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039" name="Rectangle 27">
              <a:extLst>
                <a:ext uri="{FF2B5EF4-FFF2-40B4-BE49-F238E27FC236}">
                  <a16:creationId xmlns:a16="http://schemas.microsoft.com/office/drawing/2014/main" id="{CBACBAB2-7577-4339-B610-7245E449D3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040" name="Rectangle 28">
              <a:extLst>
                <a:ext uri="{FF2B5EF4-FFF2-40B4-BE49-F238E27FC236}">
                  <a16:creationId xmlns:a16="http://schemas.microsoft.com/office/drawing/2014/main" id="{DFCB19D4-D4D4-4AFD-9ECC-A6D0E4AE2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041" name="Rectangle 29">
              <a:extLst>
                <a:ext uri="{FF2B5EF4-FFF2-40B4-BE49-F238E27FC236}">
                  <a16:creationId xmlns:a16="http://schemas.microsoft.com/office/drawing/2014/main" id="{3B32E423-85B7-4B28-B5C3-AB63224A46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042" name="Isosceles Triangle 1041">
              <a:extLst>
                <a:ext uri="{FF2B5EF4-FFF2-40B4-BE49-F238E27FC236}">
                  <a16:creationId xmlns:a16="http://schemas.microsoft.com/office/drawing/2014/main" id="{3DC38A14-94ED-496F-851A-CA6A98898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043" name="Isosceles Triangle 1042">
              <a:extLst>
                <a:ext uri="{FF2B5EF4-FFF2-40B4-BE49-F238E27FC236}">
                  <a16:creationId xmlns:a16="http://schemas.microsoft.com/office/drawing/2014/main" id="{14E862E4-F307-4A50-A3A9-0A79FD36D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pic>
        <p:nvPicPr>
          <p:cNvPr id="1028" name="Picture 4" descr="Otwórz zdjęcie">
            <a:extLst>
              <a:ext uri="{FF2B5EF4-FFF2-40B4-BE49-F238E27FC236}">
                <a16:creationId xmlns:a16="http://schemas.microsoft.com/office/drawing/2014/main" id="{47A1926D-3BFD-3EDA-CB97-B28C01CD3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19538" b="2"/>
          <a:stretch/>
        </p:blipFill>
        <p:spPr bwMode="auto">
          <a:xfrm>
            <a:off x="3078396" y="10"/>
            <a:ext cx="3030396" cy="2618824"/>
          </a:xfrm>
          <a:custGeom>
            <a:avLst/>
            <a:gdLst/>
            <a:ahLst/>
            <a:cxnLst/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C0F16E2-EFFF-2A3E-4763-55A025EE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90" y="2232539"/>
            <a:ext cx="3165212" cy="233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571500" indent="-571500" algn="r">
              <a:lnSpc>
                <a:spcPct val="90000"/>
              </a:lnSpc>
            </a:pPr>
            <a:r>
              <a:rPr lang="en-US" sz="2100" b="1" dirty="0" err="1"/>
              <a:t>Zajezdnia</a:t>
            </a:r>
            <a:r>
              <a:rPr lang="en-US" sz="2100" b="1" dirty="0"/>
              <a:t> </a:t>
            </a:r>
            <a:r>
              <a:rPr lang="en-US" sz="2100" b="1" dirty="0" err="1"/>
              <a:t>KrosCon</a:t>
            </a:r>
            <a:r>
              <a:rPr lang="en-US" sz="2100" b="1" dirty="0"/>
              <a:t> - </a:t>
            </a:r>
            <a:r>
              <a:rPr lang="en-US" sz="2100" b="1" dirty="0" err="1"/>
              <a:t>ostatni</a:t>
            </a:r>
            <a:r>
              <a:rPr lang="en-US" sz="2100" b="1" dirty="0"/>
              <a:t> </a:t>
            </a:r>
            <a:r>
              <a:rPr lang="en-US" sz="2100" b="1" dirty="0" err="1"/>
              <a:t>przystanek</a:t>
            </a:r>
            <a:r>
              <a:rPr lang="en-US" sz="2100" b="1" dirty="0"/>
              <a:t> </a:t>
            </a:r>
            <a:r>
              <a:rPr lang="en-US" sz="2100" b="1" dirty="0" err="1"/>
              <a:t>przed</a:t>
            </a:r>
            <a:r>
              <a:rPr lang="en-US" sz="2100" b="1" dirty="0"/>
              <a:t> </a:t>
            </a:r>
            <a:r>
              <a:rPr lang="en-US" sz="2100" b="1" dirty="0" err="1"/>
              <a:t>KrosConem</a:t>
            </a:r>
            <a:r>
              <a:rPr lang="en-US" sz="2100" b="1" dirty="0"/>
              <a:t> </a:t>
            </a:r>
            <a:br>
              <a:rPr lang="en-US" sz="2100" dirty="0"/>
            </a:br>
            <a:r>
              <a:rPr lang="en-US" sz="2100" dirty="0" err="1"/>
              <a:t>przygotowanie</a:t>
            </a:r>
            <a:r>
              <a:rPr lang="en-US" sz="2100" dirty="0"/>
              <a:t> </a:t>
            </a:r>
            <a:r>
              <a:rPr lang="en-US" sz="2100" dirty="0" err="1"/>
              <a:t>stanowiska</a:t>
            </a:r>
            <a:r>
              <a:rPr lang="en-US" sz="2100" dirty="0"/>
              <a:t> z </a:t>
            </a:r>
            <a:r>
              <a:rPr lang="en-US" sz="2100" dirty="0" err="1"/>
              <a:t>grami</a:t>
            </a:r>
            <a:r>
              <a:rPr lang="en-US" sz="2100" dirty="0"/>
              <a:t> </a:t>
            </a:r>
            <a:r>
              <a:rPr lang="en-US" sz="2100" dirty="0" err="1"/>
              <a:t>planszowymi</a:t>
            </a:r>
            <a:endParaRPr lang="en-US" sz="21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C183D6-A1A0-CB89-6008-69F608F4A1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8" r="17628" b="2"/>
          <a:stretch/>
        </p:blipFill>
        <p:spPr bwMode="auto">
          <a:xfrm>
            <a:off x="440943" y="10"/>
            <a:ext cx="3038117" cy="2618824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65CA9A1-CDA2-0DAE-530E-B69D026D5E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0" r="22994" b="1"/>
          <a:stretch/>
        </p:blipFill>
        <p:spPr>
          <a:xfrm>
            <a:off x="1" y="2618834"/>
            <a:ext cx="5717617" cy="4239166"/>
          </a:xfrm>
          <a:custGeom>
            <a:avLst/>
            <a:gdLst/>
            <a:ahLst/>
            <a:cxnLst/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076A370E-C7CA-4ED6-BBEE-CE73A7944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0943" y="2618834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09C45DED-5AFE-434B-A28C-F5DF05539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078396" y="0"/>
            <a:ext cx="400664" cy="2618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183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Otwórz zdjęcie">
            <a:extLst>
              <a:ext uri="{FF2B5EF4-FFF2-40B4-BE49-F238E27FC236}">
                <a16:creationId xmlns:a16="http://schemas.microsoft.com/office/drawing/2014/main" id="{040FEC8E-E2CB-B6AF-D3FF-6976F9417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1" r="1" b="77"/>
          <a:stretch/>
        </p:blipFill>
        <p:spPr bwMode="auto">
          <a:xfrm>
            <a:off x="838199" y="557188"/>
            <a:ext cx="4181917" cy="57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 descr="Obraz zawierający meble, ubrania, tekst, osoba">
            <a:extLst>
              <a:ext uri="{FF2B5EF4-FFF2-40B4-BE49-F238E27FC236}">
                <a16:creationId xmlns:a16="http://schemas.microsoft.com/office/drawing/2014/main" id="{1C988602-BD21-6823-ACCE-752D2AC05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43" r="3" b="9849"/>
          <a:stretch/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5" name="Obraz 4" descr="Obraz zawierający ubrania, osoba, Ludzka twarz, obuwie&#10;&#10;Opis wygenerowany automatycznie">
            <a:extLst>
              <a:ext uri="{FF2B5EF4-FFF2-40B4-BE49-F238E27FC236}">
                <a16:creationId xmlns:a16="http://schemas.microsoft.com/office/drawing/2014/main" id="{992E2AE6-4475-E8D0-4E8B-B44EE8413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96" r="3" b="3"/>
          <a:stretch/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11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C33B2B-B475-4189-BA8F-3CF8248DC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A59AAC92-4932-4D74-A545-BA3EEE56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8446528-FA87-4017-B061-CF7EE79FA2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D4B4D0-2493-42A2-AEEB-9970A64E8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676E13B7-7CB7-4489-914B-4012EE6EBF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F2159841-C096-430C-B748-E8D2A5C99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B4F167EF-5A0C-487E-8776-97310E39E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D8C053F-F025-4CB6-94C4-2841A20D6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78581BD0-3E75-48CB-A2A3-44DB1ACB6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E90D466A-AB95-4676-82CB-3BEC98AFF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AFED863-874C-49D9-AE2F-B9DFF00D5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156FC226-7105-65B4-24C8-35BAA0B74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09" y="1722427"/>
            <a:ext cx="3179593" cy="2328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1800" b="1" dirty="0" err="1"/>
              <a:t>Piknik</a:t>
            </a:r>
            <a:r>
              <a:rPr lang="en-US" sz="1800" b="1" dirty="0"/>
              <a:t> </a:t>
            </a:r>
            <a:r>
              <a:rPr lang="en-US" sz="1800" b="1" dirty="0" err="1"/>
              <a:t>Naukowy</a:t>
            </a:r>
            <a:r>
              <a:rPr lang="en-US" sz="1800" b="1" dirty="0"/>
              <a:t> w </a:t>
            </a:r>
            <a:r>
              <a:rPr lang="en-US" sz="1800" b="1" dirty="0" err="1"/>
              <a:t>Zespole</a:t>
            </a:r>
            <a:r>
              <a:rPr lang="en-US" sz="1800" b="1" dirty="0"/>
              <a:t> </a:t>
            </a:r>
            <a:r>
              <a:rPr lang="en-US" sz="1800" b="1" dirty="0" err="1"/>
              <a:t>Szkół</a:t>
            </a:r>
            <a:r>
              <a:rPr lang="en-US" sz="1800" b="1" dirty="0"/>
              <a:t> </a:t>
            </a:r>
            <a:r>
              <a:rPr lang="en-US" sz="1800" b="1" dirty="0" err="1"/>
              <a:t>Naftowo-Gazowniczych</a:t>
            </a:r>
            <a:r>
              <a:rPr lang="en-US" sz="1800" b="1" dirty="0"/>
              <a:t> w </a:t>
            </a:r>
            <a:r>
              <a:rPr lang="en-US" sz="1800" b="1" dirty="0" err="1"/>
              <a:t>Krośnie</a:t>
            </a:r>
            <a:r>
              <a:rPr lang="en-US" sz="1800" b="1" dirty="0"/>
              <a:t>  „</a:t>
            </a:r>
            <a:r>
              <a:rPr lang="en-US" sz="1800" b="1" dirty="0" err="1"/>
              <a:t>Wodorowy</a:t>
            </a:r>
            <a:r>
              <a:rPr lang="en-US" sz="1800" b="1" dirty="0"/>
              <a:t> </a:t>
            </a:r>
            <a:r>
              <a:rPr lang="en-US" sz="1800" b="1" dirty="0" err="1"/>
              <a:t>zawrót</a:t>
            </a:r>
            <a:r>
              <a:rPr lang="en-US" sz="1800" b="1" dirty="0"/>
              <a:t> </a:t>
            </a:r>
            <a:r>
              <a:rPr lang="en-US" sz="1800" b="1" dirty="0" err="1"/>
              <a:t>głowy</a:t>
            </a:r>
            <a:r>
              <a:rPr lang="en-US" sz="1800" b="1" dirty="0"/>
              <a:t>” </a:t>
            </a:r>
            <a:br>
              <a:rPr lang="en-US" sz="1800" dirty="0"/>
            </a:br>
            <a:r>
              <a:rPr lang="en-US" sz="1800" dirty="0" err="1"/>
              <a:t>przygotowanie</a:t>
            </a:r>
            <a:r>
              <a:rPr lang="en-US" sz="1800" dirty="0"/>
              <a:t> </a:t>
            </a:r>
            <a:r>
              <a:rPr lang="en-US" sz="1800" dirty="0" err="1"/>
              <a:t>stanowiska</a:t>
            </a:r>
            <a:r>
              <a:rPr lang="en-US" sz="1800" dirty="0"/>
              <a:t> z </a:t>
            </a:r>
            <a:r>
              <a:rPr lang="en-US" sz="1800" dirty="0" err="1"/>
              <a:t>pierwszej</a:t>
            </a:r>
            <a:r>
              <a:rPr lang="en-US" sz="1800" dirty="0"/>
              <a:t> </a:t>
            </a:r>
            <a:r>
              <a:rPr lang="en-US" sz="1800" dirty="0" err="1"/>
              <a:t>pomocy</a:t>
            </a:r>
            <a:r>
              <a:rPr lang="en-US" sz="1800" dirty="0"/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697BDB3-2E98-239F-D3CF-77C2C8C5D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846" y="835016"/>
            <a:ext cx="3533614" cy="1987658"/>
          </a:xfrm>
          <a:prstGeom prst="rect">
            <a:avLst/>
          </a:pr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57772E1-545D-00FA-40FF-A76BE254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8604" y="3146379"/>
            <a:ext cx="4977562" cy="279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34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AB4CB593-F90A-E465-44D4-44959ED7491F}"/>
              </a:ext>
            </a:extLst>
          </p:cNvPr>
          <p:cNvSpPr txBox="1"/>
          <p:nvPr/>
        </p:nvSpPr>
        <p:spPr>
          <a:xfrm>
            <a:off x="1854438" y="487772"/>
            <a:ext cx="6101696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Wycieczka do Katowic na wystawę BODY’S WORLD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980B55-98DE-019B-D6EE-C0971335A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62" y="1204957"/>
            <a:ext cx="9544704" cy="536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132395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</TotalTime>
  <Words>283</Words>
  <Application>Microsoft Office PowerPoint</Application>
  <PresentationFormat>Panoramiczny</PresentationFormat>
  <Paragraphs>33</Paragraphs>
  <Slides>13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Times New Roman</vt:lpstr>
      <vt:lpstr>Trebuchet MS</vt:lpstr>
      <vt:lpstr>Wingdings</vt:lpstr>
      <vt:lpstr>Wingdings 3</vt:lpstr>
      <vt:lpstr>Faseta</vt:lpstr>
      <vt:lpstr>Studenckie Koło Naukowe FLORENCJA</vt:lpstr>
      <vt:lpstr>SKN</vt:lpstr>
      <vt:lpstr>Prezentacja programu PowerPoint</vt:lpstr>
      <vt:lpstr>Prezentacja programu PowerPoint</vt:lpstr>
      <vt:lpstr>X TARGI PRACY przygotowanie stanowiska „WRZUĆ NA LUZ, OGARNIJ STRES”</vt:lpstr>
      <vt:lpstr>Zajezdnia KrosCon - ostatni przystanek przed KrosConem  przygotowanie stanowiska z grami planszowymi</vt:lpstr>
      <vt:lpstr>Prezentacja programu PowerPoint</vt:lpstr>
      <vt:lpstr>Piknik Naukowy w Zespole Szkół Naftowo-Gazowniczych w Krośnie  „Wodorowy zawrót głowy”  przygotowanie stanowiska z pierwszej pomocy 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 I SERDECZNIE ZAPRASZAMY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Studenckie Koło Naukowe FLORENCJA</dc:title>
  <dc:creator>Aleksandra Pilch</dc:creator>
  <cp:lastModifiedBy>KPU Krosno</cp:lastModifiedBy>
  <cp:revision>17</cp:revision>
  <dcterms:created xsi:type="dcterms:W3CDTF">2023-10-08T08:18:47Z</dcterms:created>
  <dcterms:modified xsi:type="dcterms:W3CDTF">2024-11-18T08:44:53Z</dcterms:modified>
</cp:coreProperties>
</file>